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Proxima Nova"/>
      <p:regular r:id="rId49"/>
      <p:bold r:id="rId50"/>
      <p:italic r:id="rId51"/>
      <p:boldItalic r:id="rId52"/>
    </p:embeddedFont>
    <p:embeddedFont>
      <p:font typeface="Proxima Nova Semibold"/>
      <p:regular r:id="rId53"/>
      <p:bold r:id="rId54"/>
      <p:boldItalic r:id="rId55"/>
    </p:embeddedFont>
    <p:embeddedFont>
      <p:font typeface="Source Sans Pr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E1FCC3-46C0-47B7-881B-BBEACFF237CD}">
  <a:tblStyle styleId="{97E1FCC3-46C0-47B7-881B-BBEACFF237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ProximaNov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italic.fntdata"/><Relationship Id="rId50" Type="http://schemas.openxmlformats.org/officeDocument/2006/relationships/font" Target="fonts/ProximaNova-bold.fntdata"/><Relationship Id="rId53" Type="http://schemas.openxmlformats.org/officeDocument/2006/relationships/font" Target="fonts/ProximaNovaSemibold-regular.fntdata"/><Relationship Id="rId52" Type="http://schemas.openxmlformats.org/officeDocument/2006/relationships/font" Target="fonts/ProximaNova-boldItalic.fntdata"/><Relationship Id="rId11" Type="http://schemas.openxmlformats.org/officeDocument/2006/relationships/slide" Target="slides/slide4.xml"/><Relationship Id="rId55" Type="http://schemas.openxmlformats.org/officeDocument/2006/relationships/font" Target="fonts/ProximaNovaSemibold-boldItalic.fntdata"/><Relationship Id="rId10" Type="http://schemas.openxmlformats.org/officeDocument/2006/relationships/slide" Target="slides/slide3.xml"/><Relationship Id="rId54" Type="http://schemas.openxmlformats.org/officeDocument/2006/relationships/font" Target="fonts/ProximaNovaSemibold-bold.fntdata"/><Relationship Id="rId13" Type="http://schemas.openxmlformats.org/officeDocument/2006/relationships/slide" Target="slides/slide6.xml"/><Relationship Id="rId57" Type="http://schemas.openxmlformats.org/officeDocument/2006/relationships/font" Target="fonts/SourceSansPro-bold.fntdata"/><Relationship Id="rId12" Type="http://schemas.openxmlformats.org/officeDocument/2006/relationships/slide" Target="slides/slide5.xml"/><Relationship Id="rId56" Type="http://schemas.openxmlformats.org/officeDocument/2006/relationships/font" Target="fonts/SourceSansPro-regular.fntdata"/><Relationship Id="rId15" Type="http://schemas.openxmlformats.org/officeDocument/2006/relationships/slide" Target="slides/slide8.xml"/><Relationship Id="rId59" Type="http://schemas.openxmlformats.org/officeDocument/2006/relationships/font" Target="fonts/SourceSansPro-boldItalic.fntdata"/><Relationship Id="rId14" Type="http://schemas.openxmlformats.org/officeDocument/2006/relationships/slide" Target="slides/slide7.xml"/><Relationship Id="rId58" Type="http://schemas.openxmlformats.org/officeDocument/2006/relationships/font" Target="fonts/SourceSansPr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b9a3abeb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b9a3abe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2182fae3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2182fae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fe68a99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fe68a99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fe68a992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fe68a992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fe68a992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fe68a992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fe68a992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fe68a992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fe68a992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fe68a992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fe68a992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fe68a992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fe68a992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fe68a992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fe68a9926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fe68a992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fe68a992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fe68a992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fe68a992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fe68a992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fe68a9926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fe68a9926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fe68a9926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fe68a9926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fe68a9926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fe68a9926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05bf4dd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05bf4dd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05bf4ddf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05bf4ddf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e05bf4ddf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e05bf4ddf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05bf4ddf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e05bf4ddf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05bf4ddf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05bf4ddf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05bf4ddf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05bf4ddf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5f4b554c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5f4b554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2182fae3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2182fae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2182fae31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d2182fae3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d2182fae31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d2182fae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2182fae31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d2182fae3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2182fae3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2182fae3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2182fae3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2182fae3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d2182fae3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d2182fae3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2182fae3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d2182fae3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2182fae3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2182fae3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d2182fae3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d2182fae3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2182fae3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2182fae3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2182fae31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2182fae31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multiple datasets for pairwise interaction. What we did was , we combined all the pairwise data along with additional </a:t>
            </a:r>
            <a:r>
              <a:rPr lang="en"/>
              <a:t>single</a:t>
            </a:r>
            <a:r>
              <a:rPr lang="en"/>
              <a:t> particle type data in the training set. And then trained on it. The slides contains the results that we obtained. AS we see in the First GIF we observe that the goop particles are almost intact as shown in the ground truth.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2182fae3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2182fae3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see something really interesting here. Even though we used only </a:t>
            </a:r>
            <a:r>
              <a:rPr lang="en"/>
              <a:t>positions</a:t>
            </a:r>
            <a:r>
              <a:rPr lang="en"/>
              <a:t> of particles for training. We observe that the model learns the properties like density. As we see in the first GIF. that the water floats over sand justifying the density of particles.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next step was to generate and preprocess the </a:t>
            </a:r>
            <a:r>
              <a:rPr lang="en"/>
              <a:t>dataset to make it ready to use.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2182fae31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2182fae31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d2b5478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d2b5478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5.gif"/><Relationship Id="rId4" Type="http://schemas.openxmlformats.org/officeDocument/2006/relationships/image" Target="../media/image20.gif"/><Relationship Id="rId5" Type="http://schemas.openxmlformats.org/officeDocument/2006/relationships/image" Target="../media/image2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gif"/><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4.gif"/><Relationship Id="rId4" Type="http://schemas.openxmlformats.org/officeDocument/2006/relationships/image" Target="../media/image3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github.com/intel-isl/DeepLagrangianFluids/blob/master/scripts/pretrained_model_weights.h5" TargetMode="External"/><Relationship Id="rId4" Type="http://schemas.openxmlformats.org/officeDocument/2006/relationships/image" Target="../media/image22.gif"/><Relationship Id="rId5" Type="http://schemas.openxmlformats.org/officeDocument/2006/relationships/image" Target="../media/image37.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3.gif"/><Relationship Id="rId4" Type="http://schemas.openxmlformats.org/officeDocument/2006/relationships/image" Target="../media/image1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8.gif"/><Relationship Id="rId4" Type="http://schemas.openxmlformats.org/officeDocument/2006/relationships/image" Target="../media/image39.gif"/><Relationship Id="rId5" Type="http://schemas.openxmlformats.org/officeDocument/2006/relationships/image" Target="../media/image4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1.gif"/><Relationship Id="rId4" Type="http://schemas.openxmlformats.org/officeDocument/2006/relationships/image" Target="../media/image18.gif"/><Relationship Id="rId5" Type="http://schemas.openxmlformats.org/officeDocument/2006/relationships/image" Target="../media/image44.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9.gif"/><Relationship Id="rId4" Type="http://schemas.openxmlformats.org/officeDocument/2006/relationships/image" Target="../media/image34.gif"/><Relationship Id="rId5" Type="http://schemas.openxmlformats.org/officeDocument/2006/relationships/image" Target="../media/image32.gif"/><Relationship Id="rId6" Type="http://schemas.openxmlformats.org/officeDocument/2006/relationships/image" Target="../media/image3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4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4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0.gif"/><Relationship Id="rId4" Type="http://schemas.openxmlformats.org/officeDocument/2006/relationships/image" Target="../media/image7.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2.jpg"/><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gif"/><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8.gif"/><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5"/>
          <p:cNvPicPr preferRelativeResize="0"/>
          <p:nvPr/>
        </p:nvPicPr>
        <p:blipFill rotWithShape="1">
          <a:blip r:embed="rId3">
            <a:alphaModFix/>
          </a:blip>
          <a:srcRect b="7842" l="0" r="0" t="7833"/>
          <a:stretch/>
        </p:blipFill>
        <p:spPr>
          <a:xfrm>
            <a:off x="-2362" y="11625"/>
            <a:ext cx="9144001" cy="5143499"/>
          </a:xfrm>
          <a:prstGeom prst="rect">
            <a:avLst/>
          </a:prstGeom>
          <a:noFill/>
          <a:ln>
            <a:noFill/>
          </a:ln>
        </p:spPr>
      </p:pic>
      <p:sp>
        <p:nvSpPr>
          <p:cNvPr id="105" name="Google Shape;105;p25"/>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MTP Endterm Presentation</a:t>
            </a:r>
            <a:endParaRPr sz="6000"/>
          </a:p>
        </p:txBody>
      </p:sp>
      <p:cxnSp>
        <p:nvCxnSpPr>
          <p:cNvPr id="106" name="Google Shape;106;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sp>
        <p:nvSpPr>
          <p:cNvPr id="107" name="Google Shape;107;p25"/>
          <p:cNvSpPr txBox="1"/>
          <p:nvPr/>
        </p:nvSpPr>
        <p:spPr>
          <a:xfrm>
            <a:off x="510450" y="2875888"/>
            <a:ext cx="81231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Proxima Nova"/>
                <a:ea typeface="Proxima Nova"/>
                <a:cs typeface="Proxima Nova"/>
                <a:sym typeface="Proxima Nova"/>
              </a:rPr>
              <a:t>Using Deep Learning for Fluid Simulation</a:t>
            </a:r>
            <a:endParaRPr sz="2400">
              <a:solidFill>
                <a:srgbClr val="FFFFFF"/>
              </a:solidFill>
              <a:latin typeface="Proxima Nova"/>
              <a:ea typeface="Proxima Nova"/>
              <a:cs typeface="Proxima Nova"/>
              <a:sym typeface="Proxima Nova"/>
            </a:endParaRPr>
          </a:p>
        </p:txBody>
      </p:sp>
      <p:sp>
        <p:nvSpPr>
          <p:cNvPr id="108" name="Google Shape;108;p25"/>
          <p:cNvSpPr txBox="1"/>
          <p:nvPr/>
        </p:nvSpPr>
        <p:spPr>
          <a:xfrm>
            <a:off x="517525" y="3385148"/>
            <a:ext cx="81231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roxima Nova"/>
                <a:ea typeface="Proxima Nova"/>
                <a:cs typeface="Proxima Nova"/>
                <a:sym typeface="Proxima Nova"/>
              </a:rPr>
              <a:t>By Shashi (B17141) &amp; Piyush (B17020)</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490250" y="602550"/>
            <a:ext cx="4835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500"/>
              <a:t>We have </a:t>
            </a:r>
            <a:r>
              <a:rPr lang="en" sz="3500"/>
              <a:t>already </a:t>
            </a:r>
            <a:r>
              <a:rPr lang="en" sz="3500"/>
              <a:t>setup Manta &amp; L</a:t>
            </a:r>
            <a:r>
              <a:rPr lang="en" sz="3500"/>
              <a:t>ighhhts softwares for generating our own dataset.</a:t>
            </a:r>
            <a:endParaRPr sz="3500"/>
          </a:p>
        </p:txBody>
      </p:sp>
      <p:pic>
        <p:nvPicPr>
          <p:cNvPr id="179" name="Google Shape;179;p34"/>
          <p:cNvPicPr preferRelativeResize="0"/>
          <p:nvPr/>
        </p:nvPicPr>
        <p:blipFill>
          <a:blip r:embed="rId3">
            <a:alphaModFix/>
          </a:blip>
          <a:stretch>
            <a:fillRect/>
          </a:stretch>
        </p:blipFill>
        <p:spPr>
          <a:xfrm>
            <a:off x="5404700" y="1072850"/>
            <a:ext cx="1392028" cy="714501"/>
          </a:xfrm>
          <a:prstGeom prst="rect">
            <a:avLst/>
          </a:prstGeom>
          <a:noFill/>
          <a:ln>
            <a:noFill/>
          </a:ln>
        </p:spPr>
      </p:pic>
      <p:pic>
        <p:nvPicPr>
          <p:cNvPr id="180" name="Google Shape;180;p34"/>
          <p:cNvPicPr preferRelativeResize="0"/>
          <p:nvPr/>
        </p:nvPicPr>
        <p:blipFill>
          <a:blip r:embed="rId4">
            <a:alphaModFix/>
          </a:blip>
          <a:stretch>
            <a:fillRect/>
          </a:stretch>
        </p:blipFill>
        <p:spPr>
          <a:xfrm>
            <a:off x="7365897" y="1072850"/>
            <a:ext cx="1392028" cy="714501"/>
          </a:xfrm>
          <a:prstGeom prst="rect">
            <a:avLst/>
          </a:prstGeom>
          <a:noFill/>
          <a:ln>
            <a:noFill/>
          </a:ln>
        </p:spPr>
      </p:pic>
      <p:pic>
        <p:nvPicPr>
          <p:cNvPr id="181" name="Google Shape;181;p34"/>
          <p:cNvPicPr preferRelativeResize="0"/>
          <p:nvPr/>
        </p:nvPicPr>
        <p:blipFill>
          <a:blip r:embed="rId5">
            <a:alphaModFix/>
          </a:blip>
          <a:stretch>
            <a:fillRect/>
          </a:stretch>
        </p:blipFill>
        <p:spPr>
          <a:xfrm>
            <a:off x="5404700" y="2236319"/>
            <a:ext cx="1392028" cy="714501"/>
          </a:xfrm>
          <a:prstGeom prst="rect">
            <a:avLst/>
          </a:prstGeom>
          <a:noFill/>
          <a:ln>
            <a:noFill/>
          </a:ln>
        </p:spPr>
      </p:pic>
      <p:pic>
        <p:nvPicPr>
          <p:cNvPr id="182" name="Google Shape;182;p34"/>
          <p:cNvPicPr preferRelativeResize="0"/>
          <p:nvPr/>
        </p:nvPicPr>
        <p:blipFill>
          <a:blip r:embed="rId6">
            <a:alphaModFix/>
          </a:blip>
          <a:stretch>
            <a:fillRect/>
          </a:stretch>
        </p:blipFill>
        <p:spPr>
          <a:xfrm>
            <a:off x="7365897" y="2246365"/>
            <a:ext cx="1392028" cy="714501"/>
          </a:xfrm>
          <a:prstGeom prst="rect">
            <a:avLst/>
          </a:prstGeom>
          <a:noFill/>
          <a:ln>
            <a:noFill/>
          </a:ln>
        </p:spPr>
      </p:pic>
      <p:pic>
        <p:nvPicPr>
          <p:cNvPr id="183" name="Google Shape;183;p34"/>
          <p:cNvPicPr preferRelativeResize="0"/>
          <p:nvPr/>
        </p:nvPicPr>
        <p:blipFill>
          <a:blip r:embed="rId7">
            <a:alphaModFix/>
          </a:blip>
          <a:stretch>
            <a:fillRect/>
          </a:stretch>
        </p:blipFill>
        <p:spPr>
          <a:xfrm>
            <a:off x="5404700" y="3504774"/>
            <a:ext cx="1392028" cy="714501"/>
          </a:xfrm>
          <a:prstGeom prst="rect">
            <a:avLst/>
          </a:prstGeom>
          <a:noFill/>
          <a:ln>
            <a:noFill/>
          </a:ln>
        </p:spPr>
      </p:pic>
      <p:pic>
        <p:nvPicPr>
          <p:cNvPr id="184" name="Google Shape;184;p34"/>
          <p:cNvPicPr preferRelativeResize="0"/>
          <p:nvPr/>
        </p:nvPicPr>
        <p:blipFill>
          <a:blip r:embed="rId8">
            <a:alphaModFix/>
          </a:blip>
          <a:stretch>
            <a:fillRect/>
          </a:stretch>
        </p:blipFill>
        <p:spPr>
          <a:xfrm>
            <a:off x="7365897" y="3504774"/>
            <a:ext cx="1392028" cy="714501"/>
          </a:xfrm>
          <a:prstGeom prst="rect">
            <a:avLst/>
          </a:prstGeom>
          <a:noFill/>
          <a:ln>
            <a:noFill/>
          </a:ln>
        </p:spPr>
      </p:pic>
      <p:sp>
        <p:nvSpPr>
          <p:cNvPr id="185" name="Google Shape;185;p34"/>
          <p:cNvSpPr txBox="1"/>
          <p:nvPr/>
        </p:nvSpPr>
        <p:spPr>
          <a:xfrm>
            <a:off x="6097884" y="4510625"/>
            <a:ext cx="205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Simulation from Manta</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5"/>
          <p:cNvPicPr preferRelativeResize="0"/>
          <p:nvPr/>
        </p:nvPicPr>
        <p:blipFill>
          <a:blip r:embed="rId3">
            <a:alphaModFix/>
          </a:blip>
          <a:stretch>
            <a:fillRect/>
          </a:stretch>
        </p:blipFill>
        <p:spPr>
          <a:xfrm>
            <a:off x="0" y="932550"/>
            <a:ext cx="4679800" cy="3509875"/>
          </a:xfrm>
          <a:prstGeom prst="rect">
            <a:avLst/>
          </a:prstGeom>
          <a:noFill/>
          <a:ln>
            <a:noFill/>
          </a:ln>
        </p:spPr>
      </p:pic>
      <p:pic>
        <p:nvPicPr>
          <p:cNvPr id="191" name="Google Shape;191;p35"/>
          <p:cNvPicPr preferRelativeResize="0"/>
          <p:nvPr/>
        </p:nvPicPr>
        <p:blipFill rotWithShape="1">
          <a:blip r:embed="rId4">
            <a:alphaModFix/>
          </a:blip>
          <a:srcRect b="0" l="49978" r="1177" t="0"/>
          <a:stretch/>
        </p:blipFill>
        <p:spPr>
          <a:xfrm>
            <a:off x="4346425" y="867038"/>
            <a:ext cx="2261624" cy="3628648"/>
          </a:xfrm>
          <a:prstGeom prst="rect">
            <a:avLst/>
          </a:prstGeom>
          <a:noFill/>
          <a:ln>
            <a:noFill/>
          </a:ln>
        </p:spPr>
      </p:pic>
      <p:pic>
        <p:nvPicPr>
          <p:cNvPr id="192" name="Google Shape;192;p35"/>
          <p:cNvPicPr preferRelativeResize="0"/>
          <p:nvPr/>
        </p:nvPicPr>
        <p:blipFill rotWithShape="1">
          <a:blip r:embed="rId5">
            <a:alphaModFix/>
          </a:blip>
          <a:srcRect b="0" l="48450" r="0" t="0"/>
          <a:stretch/>
        </p:blipFill>
        <p:spPr>
          <a:xfrm>
            <a:off x="6502952" y="1007050"/>
            <a:ext cx="2329347" cy="3653425"/>
          </a:xfrm>
          <a:prstGeom prst="rect">
            <a:avLst/>
          </a:prstGeom>
          <a:noFill/>
          <a:ln>
            <a:noFill/>
          </a:ln>
        </p:spPr>
      </p:pic>
      <p:sp>
        <p:nvSpPr>
          <p:cNvPr id="193" name="Google Shape;193;p35"/>
          <p:cNvSpPr txBox="1"/>
          <p:nvPr/>
        </p:nvSpPr>
        <p:spPr>
          <a:xfrm>
            <a:off x="181950" y="4241275"/>
            <a:ext cx="87801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lang="en" sz="2000">
                <a:solidFill>
                  <a:schemeClr val="accent3"/>
                </a:solidFill>
                <a:latin typeface="Proxima Nova"/>
                <a:ea typeface="Proxima Nova"/>
                <a:cs typeface="Proxima Nova"/>
                <a:sym typeface="Proxima Nova"/>
              </a:rPr>
              <a:t>W</a:t>
            </a:r>
            <a:r>
              <a:rPr lang="en" sz="2000">
                <a:solidFill>
                  <a:schemeClr val="accent3"/>
                </a:solidFill>
                <a:latin typeface="Proxima Nova"/>
                <a:ea typeface="Proxima Nova"/>
                <a:cs typeface="Proxima Nova"/>
                <a:sym typeface="Proxima Nova"/>
              </a:rPr>
              <a:t>e </a:t>
            </a:r>
            <a:r>
              <a:rPr b="1" lang="en" sz="2000">
                <a:solidFill>
                  <a:schemeClr val="accent3"/>
                </a:solidFill>
                <a:latin typeface="Proxima Nova"/>
                <a:ea typeface="Proxima Nova"/>
                <a:cs typeface="Proxima Nova"/>
                <a:sym typeface="Proxima Nova"/>
              </a:rPr>
              <a:t>reduced</a:t>
            </a:r>
            <a:r>
              <a:rPr lang="en" sz="2000">
                <a:solidFill>
                  <a:schemeClr val="accent3"/>
                </a:solidFill>
                <a:latin typeface="Proxima Nova"/>
                <a:ea typeface="Proxima Nova"/>
                <a:cs typeface="Proxima Nova"/>
                <a:sym typeface="Proxima Nova"/>
              </a:rPr>
              <a:t> the </a:t>
            </a:r>
            <a:r>
              <a:rPr b="1" lang="en" sz="2000">
                <a:solidFill>
                  <a:schemeClr val="accent3"/>
                </a:solidFill>
                <a:latin typeface="Proxima Nova"/>
                <a:ea typeface="Proxima Nova"/>
                <a:cs typeface="Proxima Nova"/>
                <a:sym typeface="Proxima Nova"/>
              </a:rPr>
              <a:t>shuffling size</a:t>
            </a:r>
            <a:r>
              <a:rPr lang="en" sz="2000">
                <a:solidFill>
                  <a:schemeClr val="accent3"/>
                </a:solidFill>
                <a:latin typeface="Proxima Nova"/>
                <a:ea typeface="Proxima Nova"/>
                <a:cs typeface="Proxima Nova"/>
                <a:sym typeface="Proxima Nova"/>
              </a:rPr>
              <a:t> from 512 to 32 &amp; </a:t>
            </a:r>
            <a:r>
              <a:rPr b="1" lang="en" sz="2000">
                <a:solidFill>
                  <a:schemeClr val="accent3"/>
                </a:solidFill>
                <a:latin typeface="Proxima Nova"/>
                <a:ea typeface="Proxima Nova"/>
                <a:cs typeface="Proxima Nova"/>
                <a:sym typeface="Proxima Nova"/>
              </a:rPr>
              <a:t>batch size</a:t>
            </a:r>
            <a:r>
              <a:rPr lang="en" sz="2000">
                <a:solidFill>
                  <a:schemeClr val="accent3"/>
                </a:solidFill>
                <a:latin typeface="Proxima Nova"/>
                <a:ea typeface="Proxima Nova"/>
                <a:cs typeface="Proxima Nova"/>
                <a:sym typeface="Proxima Nova"/>
              </a:rPr>
              <a:t> from 2 to 1.</a:t>
            </a:r>
            <a:endParaRPr>
              <a:latin typeface="Proxima Nova"/>
              <a:ea typeface="Proxima Nova"/>
              <a:cs typeface="Proxima Nova"/>
              <a:sym typeface="Proxima Nova"/>
            </a:endParaRPr>
          </a:p>
        </p:txBody>
      </p:sp>
      <p:sp>
        <p:nvSpPr>
          <p:cNvPr id="194" name="Google Shape;194;p35"/>
          <p:cNvSpPr txBox="1"/>
          <p:nvPr/>
        </p:nvSpPr>
        <p:spPr>
          <a:xfrm>
            <a:off x="5163600" y="3598875"/>
            <a:ext cx="284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Testing on 10% of actual particles (700)</a:t>
            </a:r>
            <a:endParaRPr>
              <a:latin typeface="Proxima Nova"/>
              <a:ea typeface="Proxima Nova"/>
              <a:cs typeface="Proxima Nova"/>
              <a:sym typeface="Proxima Nova"/>
            </a:endParaRPr>
          </a:p>
        </p:txBody>
      </p:sp>
      <p:sp>
        <p:nvSpPr>
          <p:cNvPr id="195" name="Google Shape;195;p35"/>
          <p:cNvSpPr txBox="1"/>
          <p:nvPr/>
        </p:nvSpPr>
        <p:spPr>
          <a:xfrm>
            <a:off x="1074900" y="3675075"/>
            <a:ext cx="273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No of Particles :- 7000 (approx)</a:t>
            </a:r>
            <a:endParaRPr>
              <a:latin typeface="Proxima Nova"/>
              <a:ea typeface="Proxima Nova"/>
              <a:cs typeface="Proxima Nova"/>
              <a:sym typeface="Proxima Nova"/>
            </a:endParaRPr>
          </a:p>
        </p:txBody>
      </p:sp>
      <p:sp>
        <p:nvSpPr>
          <p:cNvPr id="196" name="Google Shape;196;p35"/>
          <p:cNvSpPr txBox="1"/>
          <p:nvPr>
            <p:ph type="title"/>
          </p:nvPr>
        </p:nvSpPr>
        <p:spPr>
          <a:xfrm>
            <a:off x="278242" y="404075"/>
            <a:ext cx="8520600" cy="16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Our 3rd Experiment: Scalability (Down Scale)</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34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Status</a:t>
            </a:r>
            <a:endParaRPr sz="3600"/>
          </a:p>
        </p:txBody>
      </p:sp>
      <p:sp>
        <p:nvSpPr>
          <p:cNvPr id="202" name="Google Shape;202;p36"/>
          <p:cNvSpPr txBox="1"/>
          <p:nvPr>
            <p:ph idx="1" type="body"/>
          </p:nvPr>
        </p:nvSpPr>
        <p:spPr>
          <a:xfrm>
            <a:off x="311712" y="1085325"/>
            <a:ext cx="8520600" cy="38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999999"/>
                </a:solidFill>
              </a:rPr>
              <a:t>Milestone 1</a:t>
            </a:r>
            <a:r>
              <a:rPr b="1" lang="en" sz="1500"/>
              <a:t>  </a:t>
            </a:r>
            <a:r>
              <a:rPr b="1" lang="en" sz="1500">
                <a:solidFill>
                  <a:schemeClr val="lt2"/>
                </a:solidFill>
              </a:rPr>
              <a:t>DONE (7th Sem)</a:t>
            </a:r>
            <a:endParaRPr b="1" sz="1500">
              <a:solidFill>
                <a:schemeClr val="lt2"/>
              </a:solidFill>
            </a:endParaRPr>
          </a:p>
          <a:p>
            <a:pPr indent="0" lvl="0" marL="0" rtl="0" algn="l">
              <a:spcBef>
                <a:spcPts val="0"/>
              </a:spcBef>
              <a:spcAft>
                <a:spcPts val="0"/>
              </a:spcAft>
              <a:buNone/>
            </a:pPr>
            <a:r>
              <a:rPr lang="en" sz="1500">
                <a:solidFill>
                  <a:srgbClr val="999999"/>
                </a:solidFill>
              </a:rPr>
              <a:t>Trained one model each for different kind of fluids.</a:t>
            </a:r>
            <a:endParaRPr sz="1500">
              <a:solidFill>
                <a:srgbClr val="999999"/>
              </a:solidFill>
            </a:endParaRPr>
          </a:p>
          <a:p>
            <a:pPr indent="0" lvl="0" marL="0" rtl="0" algn="l">
              <a:spcBef>
                <a:spcPts val="1200"/>
              </a:spcBef>
              <a:spcAft>
                <a:spcPts val="0"/>
              </a:spcAft>
              <a:buNone/>
            </a:pPr>
            <a:r>
              <a:rPr b="1" lang="en" sz="1500">
                <a:solidFill>
                  <a:srgbClr val="999999"/>
                </a:solidFill>
              </a:rPr>
              <a:t>Milestone 2 </a:t>
            </a:r>
            <a:r>
              <a:rPr b="1" lang="en" sz="1500">
                <a:solidFill>
                  <a:schemeClr val="lt2"/>
                </a:solidFill>
              </a:rPr>
              <a:t>DONE (7th Sem)</a:t>
            </a:r>
            <a:endParaRPr b="1" sz="1500">
              <a:solidFill>
                <a:schemeClr val="lt2"/>
              </a:solidFill>
            </a:endParaRPr>
          </a:p>
          <a:p>
            <a:pPr indent="0" lvl="0" marL="0" rtl="0" algn="l">
              <a:spcBef>
                <a:spcPts val="0"/>
              </a:spcBef>
              <a:spcAft>
                <a:spcPts val="0"/>
              </a:spcAft>
              <a:buNone/>
            </a:pPr>
            <a:r>
              <a:rPr lang="en" sz="1500">
                <a:solidFill>
                  <a:srgbClr val="999999"/>
                </a:solidFill>
              </a:rPr>
              <a:t>Training a model to be robust to (static) obstacles.</a:t>
            </a:r>
            <a:br>
              <a:rPr lang="en" sz="1500"/>
            </a:br>
            <a:endParaRPr sz="1500">
              <a:solidFill>
                <a:srgbClr val="666666"/>
              </a:solidFill>
            </a:endParaRPr>
          </a:p>
          <a:p>
            <a:pPr indent="0" lvl="0" marL="0" rtl="0" algn="l">
              <a:spcBef>
                <a:spcPts val="0"/>
              </a:spcBef>
              <a:spcAft>
                <a:spcPts val="0"/>
              </a:spcAft>
              <a:buNone/>
            </a:pPr>
            <a:r>
              <a:rPr b="1" lang="en" sz="1500">
                <a:solidFill>
                  <a:schemeClr val="accent2"/>
                </a:solidFill>
              </a:rPr>
              <a:t>Milestone 3</a:t>
            </a:r>
            <a:r>
              <a:rPr b="1" lang="en" sz="1500">
                <a:solidFill>
                  <a:schemeClr val="dk1"/>
                </a:solidFill>
              </a:rPr>
              <a:t>  </a:t>
            </a:r>
            <a:r>
              <a:rPr b="1" lang="en" sz="1500">
                <a:solidFill>
                  <a:schemeClr val="dk2"/>
                </a:solidFill>
              </a:rPr>
              <a:t>DONE</a:t>
            </a:r>
            <a:endParaRPr b="1" sz="1500">
              <a:solidFill>
                <a:schemeClr val="dk2"/>
              </a:solidFill>
            </a:endParaRPr>
          </a:p>
          <a:p>
            <a:pPr indent="0" lvl="0" marL="0" rtl="0" algn="l">
              <a:spcBef>
                <a:spcPts val="0"/>
              </a:spcBef>
              <a:spcAft>
                <a:spcPts val="0"/>
              </a:spcAft>
              <a:buNone/>
            </a:pPr>
            <a:r>
              <a:rPr lang="en" sz="1500">
                <a:solidFill>
                  <a:schemeClr val="accent2"/>
                </a:solidFill>
              </a:rPr>
              <a:t>Trying to generalize the model so that one model can be used for different kind of fluids.</a:t>
            </a:r>
            <a:endParaRPr sz="1500">
              <a:solidFill>
                <a:schemeClr val="accent2"/>
              </a:solidFill>
            </a:endParaRPr>
          </a:p>
          <a:p>
            <a:pPr indent="0" lvl="0" marL="0" rtl="0" algn="l">
              <a:spcBef>
                <a:spcPts val="1200"/>
              </a:spcBef>
              <a:spcAft>
                <a:spcPts val="0"/>
              </a:spcAft>
              <a:buNone/>
            </a:pPr>
            <a:r>
              <a:rPr b="1" lang="en" sz="1500"/>
              <a:t>Milestone 4</a:t>
            </a:r>
            <a:r>
              <a:rPr b="1" lang="en" sz="1500">
                <a:solidFill>
                  <a:schemeClr val="dk1"/>
                </a:solidFill>
              </a:rPr>
              <a:t>  </a:t>
            </a:r>
            <a:r>
              <a:rPr b="1" lang="en" sz="1500">
                <a:solidFill>
                  <a:srgbClr val="F1C232"/>
                </a:solidFill>
              </a:rPr>
              <a:t>PARTIALLY DONE</a:t>
            </a:r>
            <a:endParaRPr b="1" sz="1500">
              <a:solidFill>
                <a:srgbClr val="F1C232"/>
              </a:solidFill>
            </a:endParaRPr>
          </a:p>
          <a:p>
            <a:pPr indent="0" lvl="0" marL="0" rtl="0" algn="l">
              <a:spcBef>
                <a:spcPts val="0"/>
              </a:spcBef>
              <a:spcAft>
                <a:spcPts val="0"/>
              </a:spcAft>
              <a:buNone/>
            </a:pPr>
            <a:r>
              <a:rPr lang="en" sz="1500">
                <a:solidFill>
                  <a:schemeClr val="accent2"/>
                </a:solidFill>
              </a:rPr>
              <a:t>Trying to achieve scalability so that input with different number of particles can be used.</a:t>
            </a:r>
            <a:endParaRPr sz="1500">
              <a:solidFill>
                <a:schemeClr val="accent2"/>
              </a:solidFill>
            </a:endParaRPr>
          </a:p>
          <a:p>
            <a:pPr indent="0" lvl="0" marL="0" rtl="0" algn="l">
              <a:spcBef>
                <a:spcPts val="0"/>
              </a:spcBef>
              <a:spcAft>
                <a:spcPts val="0"/>
              </a:spcAft>
              <a:buNone/>
            </a:pPr>
            <a:r>
              <a:t/>
            </a:r>
            <a:endParaRPr sz="1500">
              <a:solidFill>
                <a:schemeClr val="accent2"/>
              </a:solidFill>
            </a:endParaRPr>
          </a:p>
          <a:p>
            <a:pPr indent="0" lvl="0" marL="0" rtl="0" algn="l">
              <a:spcBef>
                <a:spcPts val="0"/>
              </a:spcBef>
              <a:spcAft>
                <a:spcPts val="0"/>
              </a:spcAft>
              <a:buNone/>
            </a:pPr>
            <a:r>
              <a:rPr b="1" lang="en" sz="1500">
                <a:solidFill>
                  <a:schemeClr val="accent2"/>
                </a:solidFill>
              </a:rPr>
              <a:t>Milestone 5</a:t>
            </a:r>
            <a:r>
              <a:rPr lang="en" sz="1500">
                <a:solidFill>
                  <a:schemeClr val="accent2"/>
                </a:solidFill>
              </a:rPr>
              <a:t> </a:t>
            </a:r>
            <a:r>
              <a:rPr b="1" lang="en" sz="1500">
                <a:solidFill>
                  <a:schemeClr val="accent2"/>
                </a:solidFill>
              </a:rPr>
              <a:t>YET TO START</a:t>
            </a:r>
            <a:endParaRPr b="1" sz="1500">
              <a:solidFill>
                <a:schemeClr val="accent2"/>
              </a:solidFill>
            </a:endParaRPr>
          </a:p>
          <a:p>
            <a:pPr indent="0" lvl="0" marL="0" rtl="0" algn="l">
              <a:spcBef>
                <a:spcPts val="0"/>
              </a:spcBef>
              <a:spcAft>
                <a:spcPts val="0"/>
              </a:spcAft>
              <a:buNone/>
            </a:pPr>
            <a:r>
              <a:rPr lang="en" sz="1500">
                <a:solidFill>
                  <a:schemeClr val="accent2"/>
                </a:solidFill>
              </a:rPr>
              <a:t>Training the model with free objects</a:t>
            </a:r>
            <a:endParaRPr sz="1500">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414050" y="526350"/>
            <a:ext cx="7467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rgbClr val="000000"/>
                </a:solidFill>
              </a:rPr>
              <a:t>End Term Report</a:t>
            </a:r>
            <a:endParaRPr sz="45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Datasets </a:t>
            </a:r>
            <a:endParaRPr/>
          </a:p>
        </p:txBody>
      </p:sp>
      <p:sp>
        <p:nvSpPr>
          <p:cNvPr id="213" name="Google Shape;213;p38"/>
          <p:cNvSpPr txBox="1"/>
          <p:nvPr>
            <p:ph idx="1" type="body"/>
          </p:nvPr>
        </p:nvSpPr>
        <p:spPr>
          <a:xfrm>
            <a:off x="311700" y="1152475"/>
            <a:ext cx="4917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Creating datasets of different number of particles, we used Water Drop simulations using simulation softwares Mantaflow and LIGGGTHS. </a:t>
            </a:r>
            <a:endParaRPr/>
          </a:p>
          <a:p>
            <a:pPr indent="0" lvl="0" marL="0" rtl="0" algn="l">
              <a:spcBef>
                <a:spcPts val="1600"/>
              </a:spcBef>
              <a:spcAft>
                <a:spcPts val="0"/>
              </a:spcAft>
              <a:buNone/>
            </a:pPr>
            <a:r>
              <a:rPr lang="en"/>
              <a:t>In order to control the number of particles, we change the radius of the droplet.</a:t>
            </a:r>
            <a:endParaRPr/>
          </a:p>
          <a:p>
            <a:pPr indent="0" lvl="0" marL="0" rtl="0" algn="l">
              <a:spcBef>
                <a:spcPts val="1600"/>
              </a:spcBef>
              <a:spcAft>
                <a:spcPts val="1600"/>
              </a:spcAft>
              <a:buNone/>
            </a:pPr>
            <a:r>
              <a:rPr lang="en"/>
              <a:t>Also, In order to distinguish our datasets from the given datasets we changes the aspect ratio from 1:1 to 2:1.</a:t>
            </a:r>
            <a:endParaRPr/>
          </a:p>
        </p:txBody>
      </p:sp>
      <p:pic>
        <p:nvPicPr>
          <p:cNvPr id="214" name="Google Shape;214;p38"/>
          <p:cNvPicPr preferRelativeResize="0"/>
          <p:nvPr/>
        </p:nvPicPr>
        <p:blipFill rotWithShape="1">
          <a:blip r:embed="rId3">
            <a:alphaModFix/>
          </a:blip>
          <a:srcRect b="50629" l="30859" r="28626" t="10775"/>
          <a:stretch/>
        </p:blipFill>
        <p:spPr>
          <a:xfrm>
            <a:off x="5307676" y="972400"/>
            <a:ext cx="3704600" cy="1764550"/>
          </a:xfrm>
          <a:prstGeom prst="rect">
            <a:avLst/>
          </a:prstGeom>
          <a:noFill/>
          <a:ln>
            <a:noFill/>
          </a:ln>
        </p:spPr>
      </p:pic>
      <p:pic>
        <p:nvPicPr>
          <p:cNvPr id="215" name="Google Shape;215;p38"/>
          <p:cNvPicPr preferRelativeResize="0"/>
          <p:nvPr/>
        </p:nvPicPr>
        <p:blipFill rotWithShape="1">
          <a:blip r:embed="rId4">
            <a:alphaModFix/>
          </a:blip>
          <a:srcRect b="50937" l="31443" r="28864" t="10467"/>
          <a:stretch/>
        </p:blipFill>
        <p:spPr>
          <a:xfrm>
            <a:off x="5345238" y="2909650"/>
            <a:ext cx="3629450" cy="1764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Up-Scaling</a:t>
            </a:r>
            <a:endParaRPr/>
          </a:p>
        </p:txBody>
      </p:sp>
      <p:pic>
        <p:nvPicPr>
          <p:cNvPr id="221" name="Google Shape;221;p39"/>
          <p:cNvPicPr preferRelativeResize="0"/>
          <p:nvPr/>
        </p:nvPicPr>
        <p:blipFill rotWithShape="1">
          <a:blip r:embed="rId3">
            <a:alphaModFix/>
          </a:blip>
          <a:srcRect b="0" l="29809" r="27427" t="0"/>
          <a:stretch/>
        </p:blipFill>
        <p:spPr>
          <a:xfrm>
            <a:off x="5927400" y="1079150"/>
            <a:ext cx="3047200" cy="3563050"/>
          </a:xfrm>
          <a:prstGeom prst="rect">
            <a:avLst/>
          </a:prstGeom>
          <a:noFill/>
          <a:ln>
            <a:noFill/>
          </a:ln>
        </p:spPr>
      </p:pic>
      <p:sp>
        <p:nvSpPr>
          <p:cNvPr id="222" name="Google Shape;222;p39"/>
          <p:cNvSpPr txBox="1"/>
          <p:nvPr>
            <p:ph idx="1" type="body"/>
          </p:nvPr>
        </p:nvSpPr>
        <p:spPr>
          <a:xfrm>
            <a:off x="311700" y="1152475"/>
            <a:ext cx="56157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 this experiment, we generated our own dataset using the methods mentioned in above slides. The training dataset consists of the around 500-­800 particles per sample. Each sample contains only 200 frames.</a:t>
            </a:r>
            <a:endParaRPr/>
          </a:p>
          <a:p>
            <a:pPr indent="0" lvl="0" marL="0" rtl="0" algn="l">
              <a:spcBef>
                <a:spcPts val="1600"/>
              </a:spcBef>
              <a:spcAft>
                <a:spcPts val="1600"/>
              </a:spcAft>
              <a:buNone/>
            </a:pPr>
            <a:r>
              <a:rPr lang="en"/>
              <a:t>This custom data was used to train the model. Result from the model shown on the left.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Up-Scaling</a:t>
            </a:r>
            <a:endParaRPr/>
          </a:p>
        </p:txBody>
      </p:sp>
      <p:sp>
        <p:nvSpPr>
          <p:cNvPr id="228" name="Google Shape;228;p40"/>
          <p:cNvSpPr txBox="1"/>
          <p:nvPr>
            <p:ph idx="1" type="body"/>
          </p:nvPr>
        </p:nvSpPr>
        <p:spPr>
          <a:xfrm>
            <a:off x="360475" y="1146275"/>
            <a:ext cx="3827400" cy="3557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For Testing the data, we generated multiple test datasets with different number of particles. In order to control the number of particles, we adjusted the radius as per our convenience. We used dataset with radius 0.16mm for training and radius of 0.20mm, 0.30mm 0.50mm 0.70mm for testing.</a:t>
            </a:r>
            <a:endParaRPr/>
          </a:p>
        </p:txBody>
      </p:sp>
      <p:pic>
        <p:nvPicPr>
          <p:cNvPr id="229" name="Google Shape;229;p40"/>
          <p:cNvPicPr preferRelativeResize="0"/>
          <p:nvPr/>
        </p:nvPicPr>
        <p:blipFill rotWithShape="1">
          <a:blip r:embed="rId3">
            <a:alphaModFix/>
          </a:blip>
          <a:srcRect b="0" l="29799" r="26748" t="0"/>
          <a:stretch/>
        </p:blipFill>
        <p:spPr>
          <a:xfrm>
            <a:off x="6433547" y="1318084"/>
            <a:ext cx="2699700" cy="3106666"/>
          </a:xfrm>
          <a:prstGeom prst="rect">
            <a:avLst/>
          </a:prstGeom>
          <a:noFill/>
          <a:ln>
            <a:noFill/>
          </a:ln>
        </p:spPr>
      </p:pic>
      <p:pic>
        <p:nvPicPr>
          <p:cNvPr id="230" name="Google Shape;230;p40"/>
          <p:cNvPicPr preferRelativeResize="0"/>
          <p:nvPr/>
        </p:nvPicPr>
        <p:blipFill rotWithShape="1">
          <a:blip r:embed="rId4">
            <a:alphaModFix/>
          </a:blip>
          <a:srcRect b="7252" l="31042" r="28626" t="4197"/>
          <a:stretch/>
        </p:blipFill>
        <p:spPr>
          <a:xfrm>
            <a:off x="4081552" y="1445498"/>
            <a:ext cx="2519725" cy="2765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Up-Scaling</a:t>
            </a:r>
            <a:endParaRPr/>
          </a:p>
        </p:txBody>
      </p:sp>
      <p:sp>
        <p:nvSpPr>
          <p:cNvPr id="236" name="Google Shape;236;p41"/>
          <p:cNvSpPr txBox="1"/>
          <p:nvPr>
            <p:ph idx="1" type="body"/>
          </p:nvPr>
        </p:nvSpPr>
        <p:spPr>
          <a:xfrm>
            <a:off x="311700" y="1152475"/>
            <a:ext cx="48102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loss increases in exponential manner as the the number of particles are increased. This means that the model makes too much of approximation as the number of particles is increased. </a:t>
            </a:r>
            <a:endParaRPr/>
          </a:p>
          <a:p>
            <a:pPr indent="0" lvl="0" marL="0" rtl="0" algn="ctr">
              <a:spcBef>
                <a:spcPts val="1600"/>
              </a:spcBef>
              <a:spcAft>
                <a:spcPts val="1600"/>
              </a:spcAft>
              <a:buNone/>
            </a:pPr>
            <a:r>
              <a:rPr lang="en"/>
              <a:t>Though the loss is higher in case of samples with large number of particles, the overall trajectory seems to be realistic.</a:t>
            </a:r>
            <a:endParaRPr/>
          </a:p>
        </p:txBody>
      </p:sp>
      <p:pic>
        <p:nvPicPr>
          <p:cNvPr id="237" name="Google Shape;237;p41"/>
          <p:cNvPicPr preferRelativeResize="0"/>
          <p:nvPr/>
        </p:nvPicPr>
        <p:blipFill>
          <a:blip r:embed="rId3">
            <a:alphaModFix/>
          </a:blip>
          <a:stretch>
            <a:fillRect/>
          </a:stretch>
        </p:blipFill>
        <p:spPr>
          <a:xfrm>
            <a:off x="5121901" y="1166825"/>
            <a:ext cx="3718725" cy="2809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212300" y="436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of Particles vs Time taken</a:t>
            </a:r>
            <a:endParaRPr/>
          </a:p>
        </p:txBody>
      </p:sp>
      <p:sp>
        <p:nvSpPr>
          <p:cNvPr id="243" name="Google Shape;243;p42"/>
          <p:cNvSpPr txBox="1"/>
          <p:nvPr>
            <p:ph idx="1" type="body"/>
          </p:nvPr>
        </p:nvSpPr>
        <p:spPr>
          <a:xfrm>
            <a:off x="311700" y="1152475"/>
            <a:ext cx="48210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observed that the average prediction generation time is always less than the average ground truth generation. This means that the Deep Learning model is able to generate faster results as compared to simulating softwares.</a:t>
            </a:r>
            <a:endParaRPr/>
          </a:p>
          <a:p>
            <a:pPr indent="0" lvl="0" marL="0" rtl="0" algn="ctr">
              <a:spcBef>
                <a:spcPts val="1600"/>
              </a:spcBef>
              <a:spcAft>
                <a:spcPts val="1600"/>
              </a:spcAft>
              <a:buNone/>
            </a:pPr>
            <a:r>
              <a:rPr lang="en"/>
              <a:t>The shown table is for 200 Frames and 2D data. That’s why prediction are in sec.</a:t>
            </a:r>
            <a:endParaRPr/>
          </a:p>
        </p:txBody>
      </p:sp>
      <p:graphicFrame>
        <p:nvGraphicFramePr>
          <p:cNvPr id="244" name="Google Shape;244;p42"/>
          <p:cNvGraphicFramePr/>
          <p:nvPr/>
        </p:nvGraphicFramePr>
        <p:xfrm>
          <a:off x="5419500" y="1364325"/>
          <a:ext cx="3000000" cy="3000000"/>
        </p:xfrm>
        <a:graphic>
          <a:graphicData uri="http://schemas.openxmlformats.org/drawingml/2006/table">
            <a:tbl>
              <a:tblPr>
                <a:noFill/>
                <a:tableStyleId>{97E1FCC3-46C0-47B7-881B-BBEACFF237CD}</a:tableStyleId>
              </a:tblPr>
              <a:tblGrid>
                <a:gridCol w="1153075"/>
                <a:gridCol w="1153075"/>
                <a:gridCol w="1153075"/>
              </a:tblGrid>
              <a:tr h="543275">
                <a:tc>
                  <a:txBody>
                    <a:bodyPr/>
                    <a:lstStyle/>
                    <a:p>
                      <a:pPr indent="0" lvl="0" marL="0" rtl="0" algn="ctr">
                        <a:lnSpc>
                          <a:spcPct val="115000"/>
                        </a:lnSpc>
                        <a:spcBef>
                          <a:spcPts val="1200"/>
                        </a:spcBef>
                        <a:spcAft>
                          <a:spcPts val="1200"/>
                        </a:spcAft>
                        <a:buNone/>
                      </a:pPr>
                      <a:r>
                        <a:rPr b="1" lang="en" sz="1100">
                          <a:latin typeface="Source Sans Pro"/>
                          <a:ea typeface="Source Sans Pro"/>
                          <a:cs typeface="Source Sans Pro"/>
                          <a:sym typeface="Source Sans Pro"/>
                        </a:rPr>
                        <a:t>Approx. Number of Particles</a:t>
                      </a:r>
                      <a:endParaRPr b="1"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b="1" lang="en" sz="1100">
                          <a:latin typeface="Source Sans Pro"/>
                          <a:ea typeface="Source Sans Pro"/>
                          <a:cs typeface="Source Sans Pro"/>
                          <a:sym typeface="Source Sans Pro"/>
                        </a:rPr>
                        <a:t>Avg. Ground Truth Generation Time</a:t>
                      </a:r>
                      <a:endParaRPr b="1"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b="1" lang="en" sz="1100">
                          <a:latin typeface="Source Sans Pro"/>
                          <a:ea typeface="Source Sans Pro"/>
                          <a:cs typeface="Source Sans Pro"/>
                          <a:sym typeface="Source Sans Pro"/>
                        </a:rPr>
                        <a:t>Prediction Generation Time</a:t>
                      </a:r>
                      <a:endParaRPr b="1" sz="1100">
                        <a:latin typeface="Source Sans Pro"/>
                        <a:ea typeface="Source Sans Pro"/>
                        <a:cs typeface="Source Sans Pro"/>
                        <a:sym typeface="Source Sans Pro"/>
                      </a:endParaRPr>
                    </a:p>
                  </a:txBody>
                  <a:tcPr marT="91425" marB="91425" marR="91425" marL="91425"/>
                </a:tc>
              </a:tr>
              <a:tr h="381000">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800</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10 secs</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5.4 secs</a:t>
                      </a:r>
                      <a:endParaRPr sz="1100">
                        <a:latin typeface="Source Sans Pro"/>
                        <a:ea typeface="Source Sans Pro"/>
                        <a:cs typeface="Source Sans Pro"/>
                        <a:sym typeface="Source Sans Pro"/>
                      </a:endParaRPr>
                    </a:p>
                  </a:txBody>
                  <a:tcPr marT="91425" marB="91425" marR="91425" marL="91425"/>
                </a:tc>
              </a:tr>
              <a:tr h="381000">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1.5k</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15 secs</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7.1 secs</a:t>
                      </a:r>
                      <a:endParaRPr sz="1100">
                        <a:latin typeface="Source Sans Pro"/>
                        <a:ea typeface="Source Sans Pro"/>
                        <a:cs typeface="Source Sans Pro"/>
                        <a:sym typeface="Source Sans Pro"/>
                      </a:endParaRPr>
                    </a:p>
                  </a:txBody>
                  <a:tcPr marT="91425" marB="91425" marR="91425" marL="91425"/>
                </a:tc>
              </a:tr>
              <a:tr h="381000">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3000</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22 secs</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10 secs</a:t>
                      </a:r>
                      <a:endParaRPr sz="1100">
                        <a:latin typeface="Source Sans Pro"/>
                        <a:ea typeface="Source Sans Pro"/>
                        <a:cs typeface="Source Sans Pro"/>
                        <a:sym typeface="Source Sans Pro"/>
                      </a:endParaRPr>
                    </a:p>
                  </a:txBody>
                  <a:tcPr marT="91425" marB="91425" marR="91425" marL="91425"/>
                </a:tc>
              </a:tr>
              <a:tr h="381000">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8000</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140 secs</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45 secs</a:t>
                      </a:r>
                      <a:endParaRPr sz="1100">
                        <a:latin typeface="Source Sans Pro"/>
                        <a:ea typeface="Source Sans Pro"/>
                        <a:cs typeface="Source Sans Pro"/>
                        <a:sym typeface="Source Sans Pro"/>
                      </a:endParaRPr>
                    </a:p>
                  </a:txBody>
                  <a:tcPr marT="91425" marB="91425" marR="91425" marL="91425">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17000</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310 secs</a:t>
                      </a:r>
                      <a:endParaRPr sz="1100">
                        <a:latin typeface="Source Sans Pro"/>
                        <a:ea typeface="Source Sans Pro"/>
                        <a:cs typeface="Source Sans Pro"/>
                        <a:sym typeface="Source Sans Pro"/>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65 secs</a:t>
                      </a:r>
                      <a:endParaRPr sz="1100">
                        <a:latin typeface="Source Sans Pro"/>
                        <a:ea typeface="Source Sans Pro"/>
                        <a:cs typeface="Source Sans Pro"/>
                        <a:sym typeface="Source Sans Pr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43"/>
          <p:cNvPicPr preferRelativeResize="0"/>
          <p:nvPr/>
        </p:nvPicPr>
        <p:blipFill>
          <a:blip r:embed="rId3">
            <a:alphaModFix/>
          </a:blip>
          <a:stretch>
            <a:fillRect/>
          </a:stretch>
        </p:blipFill>
        <p:spPr>
          <a:xfrm>
            <a:off x="0" y="-14175"/>
            <a:ext cx="9144001" cy="5143500"/>
          </a:xfrm>
          <a:prstGeom prst="rect">
            <a:avLst/>
          </a:prstGeom>
          <a:noFill/>
          <a:ln>
            <a:noFill/>
          </a:ln>
        </p:spPr>
      </p:pic>
      <p:sp>
        <p:nvSpPr>
          <p:cNvPr id="251" name="Google Shape;251;p43"/>
          <p:cNvSpPr txBox="1"/>
          <p:nvPr/>
        </p:nvSpPr>
        <p:spPr>
          <a:xfrm>
            <a:off x="5801250" y="1363700"/>
            <a:ext cx="3262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accent5"/>
                </a:solidFill>
                <a:latin typeface="Proxima Nova"/>
                <a:ea typeface="Proxima Nova"/>
                <a:cs typeface="Proxima Nova"/>
                <a:sym typeface="Proxima Nova"/>
              </a:rPr>
              <a:t>How does it work ?</a:t>
            </a:r>
            <a:endParaRPr sz="2800">
              <a:solidFill>
                <a:schemeClr val="accent5"/>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accent5"/>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414050" y="526350"/>
            <a:ext cx="74676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rgbClr val="000000"/>
                </a:solidFill>
              </a:rPr>
              <a:t>Mid</a:t>
            </a:r>
            <a:r>
              <a:rPr lang="en" sz="4500">
                <a:solidFill>
                  <a:srgbClr val="000000"/>
                </a:solidFill>
              </a:rPr>
              <a:t> Term Report</a:t>
            </a:r>
            <a:endParaRPr sz="45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4"/>
          <p:cNvPicPr preferRelativeResize="0"/>
          <p:nvPr/>
        </p:nvPicPr>
        <p:blipFill>
          <a:blip r:embed="rId3">
            <a:alphaModFix/>
          </a:blip>
          <a:stretch>
            <a:fillRect/>
          </a:stretch>
        </p:blipFill>
        <p:spPr>
          <a:xfrm>
            <a:off x="76539" y="702224"/>
            <a:ext cx="8567586" cy="341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 : Free Objects</a:t>
            </a:r>
            <a:endParaRPr/>
          </a:p>
        </p:txBody>
      </p:sp>
      <p:sp>
        <p:nvSpPr>
          <p:cNvPr id="262" name="Google Shape;262;p45"/>
          <p:cNvSpPr txBox="1"/>
          <p:nvPr>
            <p:ph idx="1" type="body"/>
          </p:nvPr>
        </p:nvSpPr>
        <p:spPr>
          <a:xfrm>
            <a:off x="311700" y="1152475"/>
            <a:ext cx="62385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this experiment, we used free objects like a solid box. The dataset contains samples where the container with water and the box was shaken side to side.</a:t>
            </a:r>
            <a:endParaRPr/>
          </a:p>
          <a:p>
            <a:pPr indent="0" lvl="0" marL="0" rtl="0" algn="l">
              <a:spcBef>
                <a:spcPts val="1600"/>
              </a:spcBef>
              <a:spcAft>
                <a:spcPts val="1600"/>
              </a:spcAft>
              <a:buNone/>
            </a:pPr>
            <a:r>
              <a:rPr lang="en"/>
              <a:t>The model was able to predict the motion of the rigid block accurately. Though the particles of the rigid block remain intact with each other, </a:t>
            </a:r>
            <a:r>
              <a:rPr b="1" lang="en"/>
              <a:t>the shape of the block is deformed</a:t>
            </a:r>
            <a:r>
              <a:rPr lang="en"/>
              <a:t>.</a:t>
            </a:r>
            <a:endParaRPr/>
          </a:p>
        </p:txBody>
      </p:sp>
      <p:pic>
        <p:nvPicPr>
          <p:cNvPr id="263" name="Google Shape;263;p45"/>
          <p:cNvPicPr preferRelativeResize="0"/>
          <p:nvPr/>
        </p:nvPicPr>
        <p:blipFill rotWithShape="1">
          <a:blip r:embed="rId3">
            <a:alphaModFix/>
          </a:blip>
          <a:srcRect b="6992" l="39784" r="37316" t="5165"/>
          <a:stretch/>
        </p:blipFill>
        <p:spPr>
          <a:xfrm>
            <a:off x="6757802" y="852663"/>
            <a:ext cx="2093925" cy="401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Failure Cases</a:t>
            </a:r>
            <a:endParaRPr/>
          </a:p>
        </p:txBody>
      </p:sp>
      <p:pic>
        <p:nvPicPr>
          <p:cNvPr id="269" name="Google Shape;269;p46"/>
          <p:cNvPicPr preferRelativeResize="0"/>
          <p:nvPr/>
        </p:nvPicPr>
        <p:blipFill>
          <a:blip r:embed="rId3">
            <a:alphaModFix/>
          </a:blip>
          <a:stretch>
            <a:fillRect/>
          </a:stretch>
        </p:blipFill>
        <p:spPr>
          <a:xfrm>
            <a:off x="6713350" y="793187"/>
            <a:ext cx="2177725" cy="4113475"/>
          </a:xfrm>
          <a:prstGeom prst="rect">
            <a:avLst/>
          </a:prstGeom>
          <a:noFill/>
          <a:ln>
            <a:noFill/>
          </a:ln>
        </p:spPr>
      </p:pic>
      <p:sp>
        <p:nvSpPr>
          <p:cNvPr id="270" name="Google Shape;270;p46"/>
          <p:cNvSpPr txBox="1"/>
          <p:nvPr>
            <p:ph idx="1" type="body"/>
          </p:nvPr>
        </p:nvSpPr>
        <p:spPr>
          <a:xfrm>
            <a:off x="311700" y="1152475"/>
            <a:ext cx="6238500" cy="34164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In case of FluidShake­Box Dataset, we observed that though the model was able to predict the motion of the rigid box but the shape of the box was deformed towards the end of the trajectory. </a:t>
            </a:r>
            <a:br>
              <a:rPr lang="en" sz="2000"/>
            </a:br>
            <a:endParaRPr sz="2000"/>
          </a:p>
          <a:p>
            <a:pPr indent="-355600" lvl="0" marL="457200" rtl="0" algn="l">
              <a:spcBef>
                <a:spcPts val="0"/>
              </a:spcBef>
              <a:spcAft>
                <a:spcPts val="0"/>
              </a:spcAft>
              <a:buSzPts val="2000"/>
              <a:buChar char="●"/>
            </a:pPr>
            <a:r>
              <a:rPr lang="en" sz="2000"/>
              <a:t>In case of Goop Dataset. We observe that for some predictions, the blobs of goop material stick to the wall of the container..</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a:t>
            </a:r>
            <a:r>
              <a:rPr lang="en"/>
              <a:t> to Other DL Models</a:t>
            </a:r>
            <a:endParaRPr/>
          </a:p>
        </p:txBody>
      </p:sp>
      <p:sp>
        <p:nvSpPr>
          <p:cNvPr id="276" name="Google Shape;276;p47"/>
          <p:cNvSpPr txBox="1"/>
          <p:nvPr>
            <p:ph idx="1" type="body"/>
          </p:nvPr>
        </p:nvSpPr>
        <p:spPr>
          <a:xfrm>
            <a:off x="311700" y="1152475"/>
            <a:ext cx="396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implemented the CConv model, testing  procedure as described in the papar “Lagrangian Fluid Simulation with Continuous Convolutions”.  </a:t>
            </a:r>
            <a:endParaRPr/>
          </a:p>
          <a:p>
            <a:pPr indent="0" lvl="0" marL="0" rtl="0" algn="l">
              <a:spcBef>
                <a:spcPts val="1600"/>
              </a:spcBef>
              <a:spcAft>
                <a:spcPts val="1600"/>
              </a:spcAft>
              <a:buNone/>
            </a:pPr>
            <a:r>
              <a:rPr lang="en"/>
              <a:t>We obtained the pre-trained weights for Cconv using the source : </a:t>
            </a:r>
            <a:r>
              <a:rPr lang="en" sz="1100" u="sng">
                <a:solidFill>
                  <a:schemeClr val="hlink"/>
                </a:solidFill>
                <a:hlinkClick r:id="rId3"/>
              </a:rPr>
              <a:t>https://github.com/intel-isl/DeepLagrangianFluids/blob/master/scripts/pretrained_model_weights.h5</a:t>
            </a:r>
            <a:endParaRPr sz="1100"/>
          </a:p>
        </p:txBody>
      </p:sp>
      <p:pic>
        <p:nvPicPr>
          <p:cNvPr id="277" name="Google Shape;277;p47"/>
          <p:cNvPicPr preferRelativeResize="0"/>
          <p:nvPr/>
        </p:nvPicPr>
        <p:blipFill rotWithShape="1">
          <a:blip r:embed="rId4">
            <a:alphaModFix/>
          </a:blip>
          <a:srcRect b="13079" l="0" r="0" t="10567"/>
          <a:stretch/>
        </p:blipFill>
        <p:spPr>
          <a:xfrm>
            <a:off x="4383275" y="2881300"/>
            <a:ext cx="4326049" cy="1855275"/>
          </a:xfrm>
          <a:prstGeom prst="rect">
            <a:avLst/>
          </a:prstGeom>
          <a:noFill/>
          <a:ln>
            <a:noFill/>
          </a:ln>
        </p:spPr>
      </p:pic>
      <p:pic>
        <p:nvPicPr>
          <p:cNvPr id="278" name="Google Shape;278;p47"/>
          <p:cNvPicPr preferRelativeResize="0"/>
          <p:nvPr/>
        </p:nvPicPr>
        <p:blipFill rotWithShape="1">
          <a:blip r:embed="rId5">
            <a:alphaModFix/>
          </a:blip>
          <a:srcRect b="12364" l="0" r="0" t="9130"/>
          <a:stretch/>
        </p:blipFill>
        <p:spPr>
          <a:xfrm>
            <a:off x="4442525" y="1017725"/>
            <a:ext cx="4207550" cy="1855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Conclusion</a:t>
            </a:r>
            <a:endParaRPr/>
          </a:p>
        </p:txBody>
      </p:sp>
      <p:sp>
        <p:nvSpPr>
          <p:cNvPr id="284" name="Google Shape;284;p48"/>
          <p:cNvSpPr txBox="1"/>
          <p:nvPr>
            <p:ph idx="1" type="body"/>
          </p:nvPr>
        </p:nvSpPr>
        <p:spPr>
          <a:xfrm>
            <a:off x="311700" y="1152475"/>
            <a:ext cx="8520600" cy="48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Takes Lesser time to generate simulations</a:t>
            </a:r>
            <a:endParaRPr/>
          </a:p>
          <a:p>
            <a:pPr indent="0" lvl="0" marL="457200" rtl="0" algn="l">
              <a:spcBef>
                <a:spcPts val="1600"/>
              </a:spcBef>
              <a:spcAft>
                <a:spcPts val="1600"/>
              </a:spcAft>
              <a:buNone/>
            </a:pPr>
            <a:r>
              <a:t/>
            </a:r>
            <a:endParaRPr/>
          </a:p>
        </p:txBody>
      </p:sp>
      <p:graphicFrame>
        <p:nvGraphicFramePr>
          <p:cNvPr id="285" name="Google Shape;285;p48"/>
          <p:cNvGraphicFramePr/>
          <p:nvPr/>
        </p:nvGraphicFramePr>
        <p:xfrm>
          <a:off x="1507575" y="1735025"/>
          <a:ext cx="3000000" cy="3000000"/>
        </p:xfrm>
        <a:graphic>
          <a:graphicData uri="http://schemas.openxmlformats.org/drawingml/2006/table">
            <a:tbl>
              <a:tblPr>
                <a:noFill/>
                <a:tableStyleId>{97E1FCC3-46C0-47B7-881B-BBEACFF237CD}</a:tableStyleId>
              </a:tblPr>
              <a:tblGrid>
                <a:gridCol w="2042950"/>
                <a:gridCol w="2042950"/>
                <a:gridCol w="2042950"/>
              </a:tblGrid>
              <a:tr h="928850">
                <a:tc>
                  <a:txBody>
                    <a:bodyPr/>
                    <a:lstStyle/>
                    <a:p>
                      <a:pPr indent="0" lvl="0" marL="0" rtl="0" algn="ctr">
                        <a:lnSpc>
                          <a:spcPct val="115000"/>
                        </a:lnSpc>
                        <a:spcBef>
                          <a:spcPts val="1200"/>
                        </a:spcBef>
                        <a:spcAft>
                          <a:spcPts val="1200"/>
                        </a:spcAft>
                        <a:buNone/>
                      </a:pPr>
                      <a:r>
                        <a:rPr b="1" lang="en" sz="1100">
                          <a:latin typeface="Source Sans Pro"/>
                          <a:ea typeface="Source Sans Pro"/>
                          <a:cs typeface="Source Sans Pro"/>
                          <a:sym typeface="Source Sans Pro"/>
                        </a:rPr>
                        <a:t>Approx. Number of Particles</a:t>
                      </a:r>
                      <a:endParaRPr b="1"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b="1" lang="en" sz="1100">
                          <a:latin typeface="Source Sans Pro"/>
                          <a:ea typeface="Source Sans Pro"/>
                          <a:cs typeface="Source Sans Pro"/>
                          <a:sym typeface="Source Sans Pro"/>
                        </a:rPr>
                        <a:t>Avg. Ground Truth Generation Time</a:t>
                      </a:r>
                      <a:endParaRPr b="1"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b="1" lang="en" sz="1100">
                          <a:latin typeface="Source Sans Pro"/>
                          <a:ea typeface="Source Sans Pro"/>
                          <a:cs typeface="Source Sans Pro"/>
                          <a:sym typeface="Source Sans Pro"/>
                        </a:rPr>
                        <a:t>Prediction Generation Time</a:t>
                      </a:r>
                      <a:endParaRPr b="1" sz="1100">
                        <a:latin typeface="Source Sans Pro"/>
                        <a:ea typeface="Source Sans Pro"/>
                        <a:cs typeface="Source Sans Pro"/>
                        <a:sym typeface="Source Sans Pro"/>
                      </a:endParaRPr>
                    </a:p>
                  </a:txBody>
                  <a:tcPr marT="91425" marB="91425" marR="91425" marL="91425"/>
                </a:tc>
              </a:tr>
              <a:tr h="381000">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800</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10 secs</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5.4 secs</a:t>
                      </a:r>
                      <a:endParaRPr sz="1100">
                        <a:latin typeface="Source Sans Pro"/>
                        <a:ea typeface="Source Sans Pro"/>
                        <a:cs typeface="Source Sans Pro"/>
                        <a:sym typeface="Source Sans Pro"/>
                      </a:endParaRPr>
                    </a:p>
                  </a:txBody>
                  <a:tcPr marT="91425" marB="91425" marR="91425" marL="91425"/>
                </a:tc>
              </a:tr>
              <a:tr h="381000">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1.5k</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15 secs</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7.1 secs</a:t>
                      </a:r>
                      <a:endParaRPr sz="1100">
                        <a:latin typeface="Source Sans Pro"/>
                        <a:ea typeface="Source Sans Pro"/>
                        <a:cs typeface="Source Sans Pro"/>
                        <a:sym typeface="Source Sans Pro"/>
                      </a:endParaRPr>
                    </a:p>
                  </a:txBody>
                  <a:tcPr marT="91425" marB="91425" marR="91425" marL="91425"/>
                </a:tc>
              </a:tr>
              <a:tr h="381000">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3000</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22 secs</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10 secs</a:t>
                      </a:r>
                      <a:endParaRPr sz="1100">
                        <a:latin typeface="Source Sans Pro"/>
                        <a:ea typeface="Source Sans Pro"/>
                        <a:cs typeface="Source Sans Pro"/>
                        <a:sym typeface="Source Sans Pro"/>
                      </a:endParaRPr>
                    </a:p>
                  </a:txBody>
                  <a:tcPr marT="91425" marB="91425" marR="91425" marL="91425"/>
                </a:tc>
              </a:tr>
              <a:tr h="381000">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8000</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140 secs</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45 secs</a:t>
                      </a:r>
                      <a:endParaRPr sz="1100">
                        <a:latin typeface="Source Sans Pro"/>
                        <a:ea typeface="Source Sans Pro"/>
                        <a:cs typeface="Source Sans Pro"/>
                        <a:sym typeface="Source Sans Pro"/>
                      </a:endParaRPr>
                    </a:p>
                  </a:txBody>
                  <a:tcPr marT="91425" marB="91425" marR="91425" marL="91425">
                    <a:lnB cap="flat" cmpd="sng" w="9525">
                      <a:solidFill>
                        <a:srgbClr val="000000"/>
                      </a:solidFill>
                      <a:prstDash val="solid"/>
                      <a:round/>
                      <a:headEnd len="sm" w="sm" type="none"/>
                      <a:tailEnd len="sm" w="sm" type="none"/>
                    </a:lnB>
                  </a:tcPr>
                </a:tc>
              </a:tr>
              <a:tr h="381000">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17000</a:t>
                      </a:r>
                      <a:endParaRPr sz="1100">
                        <a:latin typeface="Source Sans Pro"/>
                        <a:ea typeface="Source Sans Pro"/>
                        <a:cs typeface="Source Sans Pro"/>
                        <a:sym typeface="Source Sans Pro"/>
                      </a:endParaRPr>
                    </a:p>
                  </a:txBody>
                  <a:tcPr marT="91425" marB="91425" marR="91425" marL="91425"/>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310 secs</a:t>
                      </a:r>
                      <a:endParaRPr sz="1100">
                        <a:latin typeface="Source Sans Pro"/>
                        <a:ea typeface="Source Sans Pro"/>
                        <a:cs typeface="Source Sans Pro"/>
                        <a:sym typeface="Source Sans Pro"/>
                      </a:endParaRPr>
                    </a:p>
                  </a:txBody>
                  <a:tcPr marT="91425" marB="91425" marR="91425" marL="91425">
                    <a:lnR cap="flat" cmpd="sng" w="9525">
                      <a:solidFill>
                        <a:srgbClr val="000000"/>
                      </a:solidFill>
                      <a:prstDash val="solid"/>
                      <a:round/>
                      <a:headEnd len="sm" w="sm" type="none"/>
                      <a:tailEnd len="sm" w="sm" type="none"/>
                    </a:lnR>
                  </a:tcPr>
                </a:tc>
                <a:tc>
                  <a:txBody>
                    <a:bodyPr/>
                    <a:lstStyle/>
                    <a:p>
                      <a:pPr indent="0" lvl="0" marL="0" rtl="0" algn="ctr">
                        <a:lnSpc>
                          <a:spcPct val="115000"/>
                        </a:lnSpc>
                        <a:spcBef>
                          <a:spcPts val="1200"/>
                        </a:spcBef>
                        <a:spcAft>
                          <a:spcPts val="1200"/>
                        </a:spcAft>
                        <a:buNone/>
                      </a:pPr>
                      <a:r>
                        <a:rPr lang="en" sz="1100">
                          <a:latin typeface="Source Sans Pro"/>
                          <a:ea typeface="Source Sans Pro"/>
                          <a:cs typeface="Source Sans Pro"/>
                          <a:sym typeface="Source Sans Pro"/>
                        </a:rPr>
                        <a:t>65 secs</a:t>
                      </a:r>
                      <a:endParaRPr sz="1100">
                        <a:latin typeface="Source Sans Pro"/>
                        <a:ea typeface="Source Sans Pro"/>
                        <a:cs typeface="Source Sans Pro"/>
                        <a:sym typeface="Source Sans Pro"/>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Conclusion</a:t>
            </a:r>
            <a:endParaRPr/>
          </a:p>
          <a:p>
            <a:pPr indent="0" lvl="0" marL="0" rtl="0" algn="l">
              <a:spcBef>
                <a:spcPts val="0"/>
              </a:spcBef>
              <a:spcAft>
                <a:spcPts val="0"/>
              </a:spcAft>
              <a:buNone/>
            </a:pPr>
            <a:r>
              <a:t/>
            </a:r>
            <a:endParaRPr/>
          </a:p>
        </p:txBody>
      </p:sp>
      <p:sp>
        <p:nvSpPr>
          <p:cNvPr id="291" name="Google Shape;291;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Capable of learning Material Properties</a:t>
            </a:r>
            <a:endParaRPr/>
          </a:p>
        </p:txBody>
      </p:sp>
      <p:pic>
        <p:nvPicPr>
          <p:cNvPr id="292" name="Google Shape;292;p49"/>
          <p:cNvPicPr preferRelativeResize="0"/>
          <p:nvPr/>
        </p:nvPicPr>
        <p:blipFill>
          <a:blip r:embed="rId3">
            <a:alphaModFix/>
          </a:blip>
          <a:stretch>
            <a:fillRect/>
          </a:stretch>
        </p:blipFill>
        <p:spPr>
          <a:xfrm>
            <a:off x="407275" y="1836200"/>
            <a:ext cx="4523525" cy="2166225"/>
          </a:xfrm>
          <a:prstGeom prst="rect">
            <a:avLst/>
          </a:prstGeom>
          <a:noFill/>
          <a:ln>
            <a:noFill/>
          </a:ln>
        </p:spPr>
      </p:pic>
      <p:pic>
        <p:nvPicPr>
          <p:cNvPr id="293" name="Google Shape;293;p49"/>
          <p:cNvPicPr preferRelativeResize="0"/>
          <p:nvPr/>
        </p:nvPicPr>
        <p:blipFill rotWithShape="1">
          <a:blip r:embed="rId4">
            <a:alphaModFix/>
          </a:blip>
          <a:srcRect b="0" l="9820" r="0" t="0"/>
          <a:stretch/>
        </p:blipFill>
        <p:spPr>
          <a:xfrm>
            <a:off x="4930799" y="1836200"/>
            <a:ext cx="3947350" cy="2127800"/>
          </a:xfrm>
          <a:prstGeom prst="rect">
            <a:avLst/>
          </a:prstGeom>
          <a:noFill/>
          <a:ln>
            <a:noFill/>
          </a:ln>
        </p:spPr>
      </p:pic>
      <p:sp>
        <p:nvSpPr>
          <p:cNvPr id="294" name="Google Shape;294;p49"/>
          <p:cNvSpPr txBox="1"/>
          <p:nvPr/>
        </p:nvSpPr>
        <p:spPr>
          <a:xfrm>
            <a:off x="1012500" y="3893262"/>
            <a:ext cx="70470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latin typeface="Proxima Nova"/>
                <a:ea typeface="Proxima Nova"/>
                <a:cs typeface="Proxima Nova"/>
                <a:sym typeface="Proxima Nova"/>
              </a:rPr>
              <a:t>        Goop-Water Example 					     Water-Sand Example</a:t>
            </a: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50"/>
          <p:cNvPicPr preferRelativeResize="0"/>
          <p:nvPr/>
        </p:nvPicPr>
        <p:blipFill>
          <a:blip r:embed="rId3">
            <a:alphaModFix/>
          </a:blip>
          <a:stretch>
            <a:fillRect/>
          </a:stretch>
        </p:blipFill>
        <p:spPr>
          <a:xfrm>
            <a:off x="464925" y="1583588"/>
            <a:ext cx="3658900" cy="1829450"/>
          </a:xfrm>
          <a:prstGeom prst="rect">
            <a:avLst/>
          </a:prstGeom>
          <a:noFill/>
          <a:ln>
            <a:noFill/>
          </a:ln>
        </p:spPr>
      </p:pic>
      <p:pic>
        <p:nvPicPr>
          <p:cNvPr id="300" name="Google Shape;300;p50"/>
          <p:cNvPicPr preferRelativeResize="0"/>
          <p:nvPr/>
        </p:nvPicPr>
        <p:blipFill rotWithShape="1">
          <a:blip r:embed="rId4">
            <a:alphaModFix/>
          </a:blip>
          <a:srcRect b="9535" l="9210" r="7289" t="0"/>
          <a:stretch/>
        </p:blipFill>
        <p:spPr>
          <a:xfrm>
            <a:off x="5488700" y="1583600"/>
            <a:ext cx="3095300" cy="1676700"/>
          </a:xfrm>
          <a:prstGeom prst="rect">
            <a:avLst/>
          </a:prstGeom>
          <a:noFill/>
          <a:ln>
            <a:noFill/>
          </a:ln>
        </p:spPr>
      </p:pic>
      <p:pic>
        <p:nvPicPr>
          <p:cNvPr id="301" name="Google Shape;301;p50"/>
          <p:cNvPicPr preferRelativeResize="0"/>
          <p:nvPr/>
        </p:nvPicPr>
        <p:blipFill rotWithShape="1">
          <a:blip r:embed="rId5">
            <a:alphaModFix/>
          </a:blip>
          <a:srcRect b="10088" l="10293" r="8266" t="0"/>
          <a:stretch/>
        </p:blipFill>
        <p:spPr>
          <a:xfrm>
            <a:off x="3260225" y="3297950"/>
            <a:ext cx="2884500" cy="1592400"/>
          </a:xfrm>
          <a:prstGeom prst="rect">
            <a:avLst/>
          </a:prstGeom>
          <a:noFill/>
          <a:ln>
            <a:noFill/>
          </a:ln>
        </p:spPr>
      </p:pic>
      <p:sp>
        <p:nvSpPr>
          <p:cNvPr id="302" name="Google Shape;30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Conclusion</a:t>
            </a:r>
            <a:endParaRPr/>
          </a:p>
          <a:p>
            <a:pPr indent="0" lvl="0" marL="0" rtl="0" algn="l">
              <a:spcBef>
                <a:spcPts val="0"/>
              </a:spcBef>
              <a:spcAft>
                <a:spcPts val="0"/>
              </a:spcAft>
              <a:buNone/>
            </a:pPr>
            <a:r>
              <a:t/>
            </a:r>
            <a:endParaRPr/>
          </a:p>
        </p:txBody>
      </p:sp>
      <p:sp>
        <p:nvSpPr>
          <p:cNvPr id="303" name="Google Shape;30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Robust to Obstacles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Conclusion</a:t>
            </a:r>
            <a:endParaRPr/>
          </a:p>
        </p:txBody>
      </p:sp>
      <p:pic>
        <p:nvPicPr>
          <p:cNvPr id="309" name="Google Shape;309;p51"/>
          <p:cNvPicPr preferRelativeResize="0"/>
          <p:nvPr/>
        </p:nvPicPr>
        <p:blipFill rotWithShape="1">
          <a:blip r:embed="rId3">
            <a:alphaModFix/>
          </a:blip>
          <a:srcRect b="0" l="10105" r="6029" t="0"/>
          <a:stretch/>
        </p:blipFill>
        <p:spPr>
          <a:xfrm>
            <a:off x="311700" y="1764200"/>
            <a:ext cx="2668550" cy="1615100"/>
          </a:xfrm>
          <a:prstGeom prst="rect">
            <a:avLst/>
          </a:prstGeom>
          <a:noFill/>
          <a:ln>
            <a:noFill/>
          </a:ln>
        </p:spPr>
      </p:pic>
      <p:pic>
        <p:nvPicPr>
          <p:cNvPr id="310" name="Google Shape;310;p51"/>
          <p:cNvPicPr preferRelativeResize="0"/>
          <p:nvPr/>
        </p:nvPicPr>
        <p:blipFill rotWithShape="1">
          <a:blip r:embed="rId4">
            <a:alphaModFix/>
          </a:blip>
          <a:srcRect b="0" l="11113" r="8234" t="0"/>
          <a:stretch/>
        </p:blipFill>
        <p:spPr>
          <a:xfrm>
            <a:off x="3180200" y="1764200"/>
            <a:ext cx="2804850" cy="1615100"/>
          </a:xfrm>
          <a:prstGeom prst="rect">
            <a:avLst/>
          </a:prstGeom>
          <a:noFill/>
          <a:ln>
            <a:noFill/>
          </a:ln>
        </p:spPr>
      </p:pic>
      <p:sp>
        <p:nvSpPr>
          <p:cNvPr id="311" name="Google Shape;311;p51"/>
          <p:cNvSpPr txBox="1"/>
          <p:nvPr/>
        </p:nvSpPr>
        <p:spPr>
          <a:xfrm>
            <a:off x="0" y="3578525"/>
            <a:ext cx="91440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latin typeface="Proxima Nova"/>
                <a:ea typeface="Proxima Nova"/>
                <a:cs typeface="Proxima Nova"/>
                <a:sym typeface="Proxima Nova"/>
              </a:rPr>
              <a:t>        	     Goop Example 			      Water Example				Sand Example		</a:t>
            </a:r>
            <a:endParaRPr>
              <a:latin typeface="Proxima Nova"/>
              <a:ea typeface="Proxima Nova"/>
              <a:cs typeface="Proxima Nova"/>
              <a:sym typeface="Proxima Nova"/>
            </a:endParaRPr>
          </a:p>
        </p:txBody>
      </p:sp>
      <p:pic>
        <p:nvPicPr>
          <p:cNvPr id="312" name="Google Shape;312;p51"/>
          <p:cNvPicPr preferRelativeResize="0"/>
          <p:nvPr/>
        </p:nvPicPr>
        <p:blipFill rotWithShape="1">
          <a:blip r:embed="rId5">
            <a:alphaModFix/>
          </a:blip>
          <a:srcRect b="0" l="9046" r="6487" t="0"/>
          <a:stretch/>
        </p:blipFill>
        <p:spPr>
          <a:xfrm>
            <a:off x="6167625" y="1779875"/>
            <a:ext cx="2728450" cy="1615100"/>
          </a:xfrm>
          <a:prstGeom prst="rect">
            <a:avLst/>
          </a:prstGeom>
          <a:noFill/>
          <a:ln>
            <a:noFill/>
          </a:ln>
        </p:spPr>
      </p:pic>
      <p:sp>
        <p:nvSpPr>
          <p:cNvPr id="313" name="Google Shape;313;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Generic to Particle Type (one model for all)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Conclusion</a:t>
            </a:r>
            <a:endParaRPr/>
          </a:p>
        </p:txBody>
      </p:sp>
      <p:sp>
        <p:nvSpPr>
          <p:cNvPr id="319" name="Google Shape;319;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a:t>
            </a:r>
            <a:r>
              <a:rPr lang="en"/>
              <a:t>ndependent of the number of particles</a:t>
            </a:r>
            <a:endParaRPr/>
          </a:p>
        </p:txBody>
      </p:sp>
      <p:pic>
        <p:nvPicPr>
          <p:cNvPr id="320" name="Google Shape;320;p52"/>
          <p:cNvPicPr preferRelativeResize="0"/>
          <p:nvPr/>
        </p:nvPicPr>
        <p:blipFill rotWithShape="1">
          <a:blip r:embed="rId3">
            <a:alphaModFix/>
          </a:blip>
          <a:srcRect b="0" l="32736" r="29334" t="0"/>
          <a:stretch/>
        </p:blipFill>
        <p:spPr>
          <a:xfrm>
            <a:off x="71425" y="1724047"/>
            <a:ext cx="2275525" cy="2967274"/>
          </a:xfrm>
          <a:prstGeom prst="rect">
            <a:avLst/>
          </a:prstGeom>
          <a:noFill/>
          <a:ln>
            <a:noFill/>
          </a:ln>
        </p:spPr>
      </p:pic>
      <p:pic>
        <p:nvPicPr>
          <p:cNvPr id="321" name="Google Shape;321;p52"/>
          <p:cNvPicPr preferRelativeResize="0"/>
          <p:nvPr/>
        </p:nvPicPr>
        <p:blipFill rotWithShape="1">
          <a:blip r:embed="rId4">
            <a:alphaModFix/>
          </a:blip>
          <a:srcRect b="0" l="32387" r="29918" t="0"/>
          <a:stretch/>
        </p:blipFill>
        <p:spPr>
          <a:xfrm>
            <a:off x="2297099" y="1714816"/>
            <a:ext cx="2275525" cy="2985759"/>
          </a:xfrm>
          <a:prstGeom prst="rect">
            <a:avLst/>
          </a:prstGeom>
          <a:noFill/>
          <a:ln>
            <a:noFill/>
          </a:ln>
        </p:spPr>
      </p:pic>
      <p:pic>
        <p:nvPicPr>
          <p:cNvPr id="322" name="Google Shape;322;p52"/>
          <p:cNvPicPr preferRelativeResize="0"/>
          <p:nvPr/>
        </p:nvPicPr>
        <p:blipFill rotWithShape="1">
          <a:blip r:embed="rId5">
            <a:alphaModFix/>
          </a:blip>
          <a:srcRect b="0" l="32971" r="30388" t="0"/>
          <a:stretch/>
        </p:blipFill>
        <p:spPr>
          <a:xfrm>
            <a:off x="4572624" y="1683800"/>
            <a:ext cx="2211725" cy="3038750"/>
          </a:xfrm>
          <a:prstGeom prst="rect">
            <a:avLst/>
          </a:prstGeom>
          <a:noFill/>
          <a:ln>
            <a:noFill/>
          </a:ln>
        </p:spPr>
      </p:pic>
      <p:pic>
        <p:nvPicPr>
          <p:cNvPr id="323" name="Google Shape;323;p52"/>
          <p:cNvPicPr preferRelativeResize="0"/>
          <p:nvPr/>
        </p:nvPicPr>
        <p:blipFill rotWithShape="1">
          <a:blip r:embed="rId6">
            <a:alphaModFix/>
          </a:blip>
          <a:srcRect b="0" l="33010" r="30625" t="0"/>
          <a:stretch/>
        </p:blipFill>
        <p:spPr>
          <a:xfrm>
            <a:off x="6767725" y="1683800"/>
            <a:ext cx="2275525" cy="3038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a:t>
            </a:r>
            <a:endParaRPr/>
          </a:p>
        </p:txBody>
      </p:sp>
      <p:sp>
        <p:nvSpPr>
          <p:cNvPr id="329" name="Google Shape;329;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would like to sincerely thank Dr. Gaurav Bhutani for his guidance </a:t>
            </a:r>
            <a:r>
              <a:rPr lang="en"/>
              <a:t>during the entire duration</a:t>
            </a:r>
            <a:r>
              <a:rPr lang="en"/>
              <a:t> to make this project a great success. His inputs in this project have played major role in obtaining noval results.</a:t>
            </a:r>
            <a:endParaRPr/>
          </a:p>
          <a:p>
            <a:pPr indent="0" lvl="0" marL="0" rtl="0" algn="ctr">
              <a:spcBef>
                <a:spcPts val="1600"/>
              </a:spcBef>
              <a:spcAft>
                <a:spcPts val="0"/>
              </a:spcAft>
              <a:buNone/>
            </a:pPr>
            <a:r>
              <a:rPr lang="en"/>
              <a:t>We would also like to thank Dr. Kunal Ghosh and Dr.Aditya Nigam for carrying out the MTP processes in a very convenient manner and giving us their valuable feedback on our work to help us improve.</a:t>
            </a:r>
            <a:endParaRPr/>
          </a:p>
          <a:p>
            <a:pPr indent="0" lvl="0" marL="0" rtl="0" algn="ctr">
              <a:spcBef>
                <a:spcPts val="1600"/>
              </a:spcBef>
              <a:spcAft>
                <a:spcPts val="1600"/>
              </a:spcAft>
              <a:buNone/>
            </a:pPr>
            <a:r>
              <a:rPr lang="en"/>
              <a:t>We would also like to thank Mr. Hrishikesh Sagar for providing us with his previous work material and a helping hand in this entire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Brief</a:t>
            </a:r>
            <a:r>
              <a:rPr lang="en" sz="3600"/>
              <a:t> Introduction</a:t>
            </a:r>
            <a:endParaRPr sz="3600"/>
          </a:p>
        </p:txBody>
      </p:sp>
      <p:sp>
        <p:nvSpPr>
          <p:cNvPr id="119" name="Google Shape;119;p27"/>
          <p:cNvSpPr txBox="1"/>
          <p:nvPr>
            <p:ph idx="1" type="body"/>
          </p:nvPr>
        </p:nvSpPr>
        <p:spPr>
          <a:xfrm>
            <a:off x="311700" y="1396375"/>
            <a:ext cx="43701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000"/>
              <a:t>We are working on a Deep Learning project which can simulate fluid flow in much less time as compared to mathematical simulators. Our DL model is based on Graph Neural Network which is </a:t>
            </a:r>
            <a:r>
              <a:rPr lang="en" sz="2000"/>
              <a:t>preferably </a:t>
            </a:r>
            <a:r>
              <a:rPr lang="en" sz="2000"/>
              <a:t>suited to understand the complex interaction among the particles.</a:t>
            </a:r>
            <a:endParaRPr sz="2000"/>
          </a:p>
        </p:txBody>
      </p:sp>
      <p:pic>
        <p:nvPicPr>
          <p:cNvPr id="120" name="Google Shape;120;p27"/>
          <p:cNvPicPr preferRelativeResize="0"/>
          <p:nvPr/>
        </p:nvPicPr>
        <p:blipFill>
          <a:blip r:embed="rId3">
            <a:alphaModFix/>
          </a:blip>
          <a:stretch>
            <a:fillRect/>
          </a:stretch>
        </p:blipFill>
        <p:spPr>
          <a:xfrm>
            <a:off x="6677025" y="1156512"/>
            <a:ext cx="2269250" cy="1130375"/>
          </a:xfrm>
          <a:prstGeom prst="rect">
            <a:avLst/>
          </a:prstGeom>
          <a:noFill/>
          <a:ln>
            <a:noFill/>
          </a:ln>
        </p:spPr>
      </p:pic>
      <p:pic>
        <p:nvPicPr>
          <p:cNvPr id="121" name="Google Shape;121;p27"/>
          <p:cNvPicPr preferRelativeResize="0"/>
          <p:nvPr/>
        </p:nvPicPr>
        <p:blipFill>
          <a:blip r:embed="rId4">
            <a:alphaModFix/>
          </a:blip>
          <a:stretch>
            <a:fillRect/>
          </a:stretch>
        </p:blipFill>
        <p:spPr>
          <a:xfrm>
            <a:off x="5003575" y="2395175"/>
            <a:ext cx="3866500" cy="1841190"/>
          </a:xfrm>
          <a:prstGeom prst="rect">
            <a:avLst/>
          </a:prstGeom>
          <a:noFill/>
          <a:ln>
            <a:noFill/>
          </a:ln>
        </p:spPr>
      </p:pic>
      <p:cxnSp>
        <p:nvCxnSpPr>
          <p:cNvPr id="122" name="Google Shape;122;p27"/>
          <p:cNvCxnSpPr/>
          <p:nvPr/>
        </p:nvCxnSpPr>
        <p:spPr>
          <a:xfrm>
            <a:off x="5907600" y="2183975"/>
            <a:ext cx="0" cy="367800"/>
          </a:xfrm>
          <a:prstGeom prst="straightConnector1">
            <a:avLst/>
          </a:prstGeom>
          <a:noFill/>
          <a:ln cap="flat" cmpd="sng" w="9525">
            <a:solidFill>
              <a:srgbClr val="4BA173"/>
            </a:solidFill>
            <a:prstDash val="solid"/>
            <a:round/>
            <a:headEnd len="med" w="med" type="none"/>
            <a:tailEnd len="med" w="med" type="triangle"/>
          </a:ln>
        </p:spPr>
      </p:cxnSp>
      <p:cxnSp>
        <p:nvCxnSpPr>
          <p:cNvPr id="123" name="Google Shape;123;p27"/>
          <p:cNvCxnSpPr/>
          <p:nvPr/>
        </p:nvCxnSpPr>
        <p:spPr>
          <a:xfrm rot="10800000">
            <a:off x="7935900" y="2199675"/>
            <a:ext cx="0" cy="325500"/>
          </a:xfrm>
          <a:prstGeom prst="straightConnector1">
            <a:avLst/>
          </a:prstGeom>
          <a:noFill/>
          <a:ln cap="flat" cmpd="sng" w="9525">
            <a:solidFill>
              <a:srgbClr val="4BA173"/>
            </a:solidFill>
            <a:prstDash val="solid"/>
            <a:round/>
            <a:headEnd len="med" w="med" type="none"/>
            <a:tailEnd len="med" w="med" type="triangle"/>
          </a:ln>
        </p:spPr>
      </p:cxnSp>
      <p:sp>
        <p:nvSpPr>
          <p:cNvPr id="124" name="Google Shape;124;p27"/>
          <p:cNvSpPr txBox="1"/>
          <p:nvPr/>
        </p:nvSpPr>
        <p:spPr>
          <a:xfrm>
            <a:off x="6126925" y="4131200"/>
            <a:ext cx="1768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BA173"/>
                </a:solidFill>
                <a:latin typeface="Proxima Nova"/>
                <a:ea typeface="Proxima Nova"/>
                <a:cs typeface="Proxima Nova"/>
                <a:sym typeface="Proxima Nova"/>
              </a:rPr>
              <a:t>Processor</a:t>
            </a:r>
            <a:br>
              <a:rPr b="1" lang="en">
                <a:solidFill>
                  <a:srgbClr val="4BA173"/>
                </a:solidFill>
                <a:latin typeface="Proxima Nova"/>
                <a:ea typeface="Proxima Nova"/>
                <a:cs typeface="Proxima Nova"/>
                <a:sym typeface="Proxima Nova"/>
              </a:rPr>
            </a:br>
            <a:r>
              <a:rPr lang="en" sz="900">
                <a:solidFill>
                  <a:srgbClr val="4BA173"/>
                </a:solidFill>
                <a:latin typeface="Proxima Nova"/>
                <a:ea typeface="Proxima Nova"/>
                <a:cs typeface="Proxima Nova"/>
                <a:sym typeface="Proxima Nova"/>
              </a:rPr>
              <a:t>Here processing occurs n times</a:t>
            </a:r>
            <a:endParaRPr sz="900">
              <a:solidFill>
                <a:srgbClr val="4BA173"/>
              </a:solidFill>
              <a:latin typeface="Proxima Nova"/>
              <a:ea typeface="Proxima Nova"/>
              <a:cs typeface="Proxima Nova"/>
              <a:sym typeface="Proxima Nova"/>
            </a:endParaRPr>
          </a:p>
        </p:txBody>
      </p:sp>
      <p:sp>
        <p:nvSpPr>
          <p:cNvPr id="125" name="Google Shape;125;p27"/>
          <p:cNvSpPr txBox="1"/>
          <p:nvPr/>
        </p:nvSpPr>
        <p:spPr>
          <a:xfrm>
            <a:off x="7209600" y="871050"/>
            <a:ext cx="125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BA173"/>
                </a:solidFill>
                <a:latin typeface="Proxima Nova"/>
                <a:ea typeface="Proxima Nova"/>
                <a:cs typeface="Proxima Nova"/>
                <a:sym typeface="Proxima Nova"/>
              </a:rPr>
              <a:t>Decoder</a:t>
            </a:r>
            <a:endParaRPr b="1">
              <a:solidFill>
                <a:srgbClr val="4BA173"/>
              </a:solidFill>
              <a:latin typeface="Proxima Nova"/>
              <a:ea typeface="Proxima Nova"/>
              <a:cs typeface="Proxima Nova"/>
              <a:sym typeface="Proxima Nova"/>
            </a:endParaRPr>
          </a:p>
        </p:txBody>
      </p:sp>
      <p:pic>
        <p:nvPicPr>
          <p:cNvPr id="126" name="Google Shape;126;p27"/>
          <p:cNvPicPr preferRelativeResize="0"/>
          <p:nvPr/>
        </p:nvPicPr>
        <p:blipFill>
          <a:blip r:embed="rId5">
            <a:alphaModFix/>
          </a:blip>
          <a:stretch>
            <a:fillRect/>
          </a:stretch>
        </p:blipFill>
        <p:spPr>
          <a:xfrm>
            <a:off x="4920300" y="1114400"/>
            <a:ext cx="1964275" cy="1228750"/>
          </a:xfrm>
          <a:prstGeom prst="rect">
            <a:avLst/>
          </a:prstGeom>
          <a:noFill/>
          <a:ln>
            <a:noFill/>
          </a:ln>
        </p:spPr>
      </p:pic>
      <p:sp>
        <p:nvSpPr>
          <p:cNvPr id="127" name="Google Shape;127;p27"/>
          <p:cNvSpPr txBox="1"/>
          <p:nvPr/>
        </p:nvSpPr>
        <p:spPr>
          <a:xfrm>
            <a:off x="5214250" y="856900"/>
            <a:ext cx="125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4BA173"/>
                </a:solidFill>
                <a:latin typeface="Proxima Nova"/>
                <a:ea typeface="Proxima Nova"/>
                <a:cs typeface="Proxima Nova"/>
                <a:sym typeface="Proxima Nova"/>
              </a:rPr>
              <a:t>Encoder</a:t>
            </a:r>
            <a:endParaRPr b="1">
              <a:solidFill>
                <a:srgbClr val="4BA173"/>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35" name="Google Shape;335;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AutoNum type="arabicPeriod"/>
            </a:pPr>
            <a:r>
              <a:rPr lang="en" sz="1200"/>
              <a:t>Wikipedia contributors.Magnetohydrodynamic. [Online;accessed Feb. 14, 2021]. 2021.</a:t>
            </a:r>
            <a:endParaRPr sz="1200"/>
          </a:p>
          <a:p>
            <a:pPr indent="-304800" lvl="0" marL="457200" rtl="0" algn="l">
              <a:lnSpc>
                <a:spcPct val="150000"/>
              </a:lnSpc>
              <a:spcBef>
                <a:spcPts val="0"/>
              </a:spcBef>
              <a:spcAft>
                <a:spcPts val="0"/>
              </a:spcAft>
              <a:buSzPts val="1200"/>
              <a:buAutoNum type="arabicPeriod"/>
            </a:pPr>
            <a:r>
              <a:rPr lang="en" sz="1200"/>
              <a:t>Miles Cranmer et al. “Discovering symbolic models from deep learning with inductive bi­ases”. In:arXiv preprint arXiv:2006.11287(2020).</a:t>
            </a:r>
            <a:endParaRPr sz="1200"/>
          </a:p>
          <a:p>
            <a:pPr indent="-304800" lvl="0" marL="457200" rtl="0" algn="l">
              <a:lnSpc>
                <a:spcPct val="150000"/>
              </a:lnSpc>
              <a:spcBef>
                <a:spcPts val="0"/>
              </a:spcBef>
              <a:spcAft>
                <a:spcPts val="0"/>
              </a:spcAft>
              <a:buSzPts val="1200"/>
              <a:buAutoNum type="arabicPeriod"/>
            </a:pPr>
            <a:r>
              <a:rPr lang="en" sz="1200"/>
              <a:t>FluidFlow FlowAnalysisSoftware.https://www.autodesk.com/solutions/simulation/cfd-fluid-flow. [Online; accessed Feb. 14, 2021]. 2021.</a:t>
            </a:r>
            <a:endParaRPr sz="1200"/>
          </a:p>
          <a:p>
            <a:pPr indent="-304800" lvl="0" marL="457200" rtl="0" algn="l">
              <a:lnSpc>
                <a:spcPct val="150000"/>
              </a:lnSpc>
              <a:spcBef>
                <a:spcPts val="0"/>
              </a:spcBef>
              <a:spcAft>
                <a:spcPts val="0"/>
              </a:spcAft>
              <a:buSzPts val="1200"/>
              <a:buAutoNum type="arabicPeriod"/>
            </a:pPr>
            <a:r>
              <a:rPr lang="en" sz="1200"/>
              <a:t>Sandia  National Laboratories.LIGGGTHS Simulator.https://www.cfdem.com/.[Online;accessed 22­May­2021]. 2021.</a:t>
            </a:r>
            <a:endParaRPr sz="1200"/>
          </a:p>
          <a:p>
            <a:pPr indent="-304800" lvl="0" marL="457200" rtl="0" algn="l">
              <a:lnSpc>
                <a:spcPct val="150000"/>
              </a:lnSpc>
              <a:spcBef>
                <a:spcPts val="0"/>
              </a:spcBef>
              <a:spcAft>
                <a:spcPts val="0"/>
              </a:spcAft>
              <a:buSzPts val="1200"/>
              <a:buAutoNum type="arabicPeriod"/>
            </a:pPr>
            <a:r>
              <a:rPr lang="en" sz="1200"/>
              <a:t>LIGGGHTS OPEN SOURCE DEM PARTICLE SIMULATION CODE.https : / / www .cfdem . com / liggghts - open - source - discrete - element - method - particle -simulation-code. [Online; accessed April. 18, 2021]. 2021</a:t>
            </a:r>
            <a:endParaRPr sz="1200"/>
          </a:p>
          <a:p>
            <a:pPr indent="-304800" lvl="0" marL="457200" rtl="0" algn="l">
              <a:lnSpc>
                <a:spcPct val="150000"/>
              </a:lnSpc>
              <a:spcBef>
                <a:spcPts val="0"/>
              </a:spcBef>
              <a:spcAft>
                <a:spcPts val="0"/>
              </a:spcAft>
              <a:buSzPts val="1200"/>
              <a:buAutoNum type="arabicPeriod"/>
            </a:pPr>
            <a:r>
              <a:rPr lang="en" sz="1200"/>
              <a:t>H. Sagar. “”Neural Network in snow avalanche dynamics””. In: Indian Institute of Technol­ogy Mandi. 2020.</a:t>
            </a:r>
            <a:endParaRPr sz="1200"/>
          </a:p>
          <a:p>
            <a:pPr indent="-304800" lvl="0" marL="457200" rtl="0" algn="l">
              <a:lnSpc>
                <a:spcPct val="150000"/>
              </a:lnSpc>
              <a:spcBef>
                <a:spcPts val="0"/>
              </a:spcBef>
              <a:spcAft>
                <a:spcPts val="0"/>
              </a:spcAft>
              <a:buSzPts val="1200"/>
              <a:buAutoNum type="arabicPeriod"/>
            </a:pPr>
            <a:r>
              <a:rPr lang="en" sz="1200"/>
              <a:t>Kiwon Um, Xiangyu Hu, and Nils Thuerey. “Liquid splash modeling with neural networks”.In:Computer Graphics Forum. Vol. 37. 8. Wiley Online Library. 2018, pp. 171–182.</a:t>
            </a:r>
            <a:endParaRPr sz="1200"/>
          </a:p>
          <a:p>
            <a:pPr indent="-304800" lvl="0" marL="457200" rtl="0" algn="l">
              <a:lnSpc>
                <a:spcPct val="150000"/>
              </a:lnSpc>
              <a:spcBef>
                <a:spcPts val="0"/>
              </a:spcBef>
              <a:spcAft>
                <a:spcPts val="0"/>
              </a:spcAft>
              <a:buSzPts val="1200"/>
              <a:buAutoNum type="arabicPeriod"/>
            </a:pPr>
            <a:r>
              <a:rPr lang="en" sz="1200"/>
              <a:t>BenjaminUmmenhoferetal.“LagrangianFluidSimulationwithContinuousConvolutions”.In:International Conference on Learning Representations. 2020</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ph idx="4294967295" type="title"/>
          </p:nvPr>
        </p:nvSpPr>
        <p:spPr>
          <a:xfrm>
            <a:off x="311700" y="709050"/>
            <a:ext cx="38901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Thank You</a:t>
            </a:r>
            <a:endParaRPr sz="3200"/>
          </a:p>
          <a:p>
            <a:pPr indent="0" lvl="0" marL="0" rtl="0" algn="l">
              <a:lnSpc>
                <a:spcPct val="115000"/>
              </a:lnSpc>
              <a:spcBef>
                <a:spcPts val="1600"/>
              </a:spcBef>
              <a:spcAft>
                <a:spcPts val="0"/>
              </a:spcAft>
              <a:buNone/>
            </a:pPr>
            <a:r>
              <a:rPr lang="en" sz="1800">
                <a:solidFill>
                  <a:schemeClr val="accent3"/>
                </a:solidFill>
              </a:rPr>
              <a:t>Both Piyush &amp; Shashi have contributed equally. </a:t>
            </a:r>
            <a:endParaRPr sz="1800">
              <a:solidFill>
                <a:schemeClr val="accent3"/>
              </a:solidFill>
            </a:endParaRPr>
          </a:p>
          <a:p>
            <a:pPr indent="0" lvl="0" marL="0" rtl="0" algn="l">
              <a:lnSpc>
                <a:spcPct val="115000"/>
              </a:lnSpc>
              <a:spcBef>
                <a:spcPts val="1600"/>
              </a:spcBef>
              <a:spcAft>
                <a:spcPts val="1600"/>
              </a:spcAft>
              <a:buNone/>
            </a:pPr>
            <a:r>
              <a:t/>
            </a:r>
            <a:endParaRPr sz="1800">
              <a:solidFill>
                <a:schemeClr val="accent3"/>
              </a:solidFill>
            </a:endParaRPr>
          </a:p>
        </p:txBody>
      </p:sp>
      <p:pic>
        <p:nvPicPr>
          <p:cNvPr id="341" name="Google Shape;341;p55"/>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ph type="title"/>
          </p:nvPr>
        </p:nvSpPr>
        <p:spPr>
          <a:xfrm>
            <a:off x="490250" y="526350"/>
            <a:ext cx="76812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400"/>
              <a:t>Appendix Slides</a:t>
            </a:r>
            <a:r>
              <a:rPr b="1" lang="en" sz="4400"/>
              <a:t>-</a:t>
            </a:r>
            <a:endParaRPr b="1" sz="2000"/>
          </a:p>
          <a:p>
            <a:pPr indent="0" lvl="0" marL="0" rtl="0" algn="l">
              <a:spcBef>
                <a:spcPts val="0"/>
              </a:spcBef>
              <a:spcAft>
                <a:spcPts val="0"/>
              </a:spcAft>
              <a:buNone/>
            </a:pPr>
            <a:r>
              <a:rPr lang="en" sz="4400"/>
              <a:t>Understand</a:t>
            </a:r>
            <a:r>
              <a:rPr lang="en" sz="4400"/>
              <a:t> the basics of GNS Model used here!</a:t>
            </a:r>
            <a:endParaRPr sz="4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286725" y="339500"/>
            <a:ext cx="4045200" cy="205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Our Approach:</a:t>
            </a:r>
            <a:br>
              <a:rPr lang="en"/>
            </a:br>
            <a:r>
              <a:rPr b="1" lang="en"/>
              <a:t>Graph Neural</a:t>
            </a:r>
            <a:br>
              <a:rPr b="1" lang="en"/>
            </a:br>
            <a:r>
              <a:rPr b="1" lang="en"/>
              <a:t>Network</a:t>
            </a:r>
            <a:endParaRPr b="1"/>
          </a:p>
        </p:txBody>
      </p:sp>
      <p:sp>
        <p:nvSpPr>
          <p:cNvPr id="352" name="Google Shape;352;p57"/>
          <p:cNvSpPr txBox="1"/>
          <p:nvPr>
            <p:ph idx="1" type="subTitle"/>
          </p:nvPr>
        </p:nvSpPr>
        <p:spPr>
          <a:xfrm>
            <a:off x="4800550" y="1678049"/>
            <a:ext cx="4045200" cy="17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We do know that interaction between fluid particles are quite complex. And graph network, an abstract data types is suited best to understand such complexity.</a:t>
            </a:r>
            <a:endParaRPr>
              <a:solidFill>
                <a:srgbClr val="FFFFFF"/>
              </a:solidFill>
            </a:endParaRPr>
          </a:p>
        </p:txBody>
      </p:sp>
      <p:sp>
        <p:nvSpPr>
          <p:cNvPr id="353" name="Google Shape;353;p57"/>
          <p:cNvSpPr txBox="1"/>
          <p:nvPr/>
        </p:nvSpPr>
        <p:spPr>
          <a:xfrm>
            <a:off x="4690700" y="4492175"/>
            <a:ext cx="4351200" cy="4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FFFFFF"/>
                </a:solidFill>
              </a:rPr>
              <a:t>Encoder and Decoder are used to reduce amount of processing &amp; thus, reduces time consumed.</a:t>
            </a:r>
            <a:endParaRPr i="1">
              <a:solidFill>
                <a:srgbClr val="FFFFFF"/>
              </a:solidFill>
            </a:endParaRPr>
          </a:p>
        </p:txBody>
      </p:sp>
      <p:pic>
        <p:nvPicPr>
          <p:cNvPr id="354" name="Google Shape;354;p57"/>
          <p:cNvPicPr preferRelativeResize="0"/>
          <p:nvPr/>
        </p:nvPicPr>
        <p:blipFill>
          <a:blip r:embed="rId3">
            <a:alphaModFix/>
          </a:blip>
          <a:stretch>
            <a:fillRect/>
          </a:stretch>
        </p:blipFill>
        <p:spPr>
          <a:xfrm>
            <a:off x="329938" y="2751100"/>
            <a:ext cx="3958761" cy="2052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8"/>
          <p:cNvSpPr txBox="1"/>
          <p:nvPr>
            <p:ph idx="4294967295" type="title"/>
          </p:nvPr>
        </p:nvSpPr>
        <p:spPr>
          <a:xfrm>
            <a:off x="311700" y="445025"/>
            <a:ext cx="5680800" cy="15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Aha! </a:t>
            </a:r>
            <a:br>
              <a:rPr lang="en" sz="2400"/>
            </a:br>
            <a:r>
              <a:rPr b="1" lang="en" sz="3600"/>
              <a:t>G</a:t>
            </a:r>
            <a:r>
              <a:rPr lang="en" sz="3600"/>
              <a:t>raph </a:t>
            </a:r>
            <a:r>
              <a:rPr b="1" lang="en" sz="3600"/>
              <a:t>N</a:t>
            </a:r>
            <a:r>
              <a:rPr lang="en" sz="3600"/>
              <a:t>eural based </a:t>
            </a:r>
            <a:r>
              <a:rPr b="1" lang="en" sz="3600"/>
              <a:t>S</a:t>
            </a:r>
            <a:r>
              <a:rPr lang="en" sz="3600"/>
              <a:t>imulator(GNS) Model</a:t>
            </a:r>
            <a:endParaRPr sz="3600"/>
          </a:p>
        </p:txBody>
      </p:sp>
      <p:pic>
        <p:nvPicPr>
          <p:cNvPr id="360" name="Google Shape;360;p58"/>
          <p:cNvPicPr preferRelativeResize="0"/>
          <p:nvPr/>
        </p:nvPicPr>
        <p:blipFill>
          <a:blip r:embed="rId3">
            <a:alphaModFix/>
          </a:blip>
          <a:stretch>
            <a:fillRect/>
          </a:stretch>
        </p:blipFill>
        <p:spPr>
          <a:xfrm>
            <a:off x="6677025" y="1156512"/>
            <a:ext cx="2269250" cy="1130375"/>
          </a:xfrm>
          <a:prstGeom prst="rect">
            <a:avLst/>
          </a:prstGeom>
          <a:noFill/>
          <a:ln>
            <a:noFill/>
          </a:ln>
        </p:spPr>
      </p:pic>
      <p:sp>
        <p:nvSpPr>
          <p:cNvPr id="361" name="Google Shape;361;p58"/>
          <p:cNvSpPr txBox="1"/>
          <p:nvPr>
            <p:ph idx="4294967295" type="body"/>
          </p:nvPr>
        </p:nvSpPr>
        <p:spPr>
          <a:xfrm>
            <a:off x="311700" y="1976175"/>
            <a:ext cx="4492200" cy="26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The </a:t>
            </a:r>
            <a:r>
              <a:rPr b="1" lang="en" sz="1100"/>
              <a:t>ENCODER</a:t>
            </a:r>
            <a:r>
              <a:rPr lang="en" sz="1100"/>
              <a:t> constructs the graph structure G by assigning a node to each particle and adding edges between particles within a “connectivity radius”, R, (where R is a hyperparameter) which reflected local interactions of particles, and which was kept constant for all simulations of the same resolution.</a:t>
            </a:r>
            <a:endParaRPr sz="1100"/>
          </a:p>
          <a:p>
            <a:pPr indent="0" lvl="0" marL="0" rtl="0" algn="l">
              <a:spcBef>
                <a:spcPts val="1600"/>
              </a:spcBef>
              <a:spcAft>
                <a:spcPts val="0"/>
              </a:spcAft>
              <a:buNone/>
            </a:pPr>
            <a:r>
              <a:rPr lang="en" sz="1100"/>
              <a:t>The </a:t>
            </a:r>
            <a:r>
              <a:rPr b="1" lang="en" sz="1100"/>
              <a:t>PROCESSOR</a:t>
            </a:r>
            <a:r>
              <a:rPr lang="en" sz="1100"/>
              <a:t> uses a stack of M MLP’s (where M is a hyperparameter) with identical structure, computing updated internal edge and node. </a:t>
            </a:r>
            <a:endParaRPr sz="1100"/>
          </a:p>
          <a:p>
            <a:pPr indent="0" lvl="0" marL="0" rtl="0" algn="l">
              <a:spcBef>
                <a:spcPts val="1600"/>
              </a:spcBef>
              <a:spcAft>
                <a:spcPts val="1600"/>
              </a:spcAft>
              <a:buNone/>
            </a:pPr>
            <a:r>
              <a:rPr lang="en" sz="1100"/>
              <a:t>The </a:t>
            </a:r>
            <a:r>
              <a:rPr b="1" lang="en" sz="1100"/>
              <a:t>DECODER</a:t>
            </a:r>
            <a:r>
              <a:rPr lang="en" sz="1100"/>
              <a:t>, after computing the future edges (PROCESSOR), extracts dynamic information of each particle, outputs yⱼ corresponding to accelerations, Їⱼ (I is position vector), using an Euler integrator with 2D or 3D dimension, depending on the physical domain.</a:t>
            </a:r>
            <a:endParaRPr sz="1100"/>
          </a:p>
        </p:txBody>
      </p:sp>
      <p:pic>
        <p:nvPicPr>
          <p:cNvPr id="362" name="Google Shape;362;p58"/>
          <p:cNvPicPr preferRelativeResize="0"/>
          <p:nvPr/>
        </p:nvPicPr>
        <p:blipFill>
          <a:blip r:embed="rId4">
            <a:alphaModFix/>
          </a:blip>
          <a:stretch>
            <a:fillRect/>
          </a:stretch>
        </p:blipFill>
        <p:spPr>
          <a:xfrm>
            <a:off x="4920300" y="1114400"/>
            <a:ext cx="1964275" cy="1228750"/>
          </a:xfrm>
          <a:prstGeom prst="rect">
            <a:avLst/>
          </a:prstGeom>
          <a:noFill/>
          <a:ln>
            <a:noFill/>
          </a:ln>
        </p:spPr>
      </p:pic>
      <p:pic>
        <p:nvPicPr>
          <p:cNvPr id="363" name="Google Shape;363;p58"/>
          <p:cNvPicPr preferRelativeResize="0"/>
          <p:nvPr/>
        </p:nvPicPr>
        <p:blipFill>
          <a:blip r:embed="rId5">
            <a:alphaModFix/>
          </a:blip>
          <a:stretch>
            <a:fillRect/>
          </a:stretch>
        </p:blipFill>
        <p:spPr>
          <a:xfrm>
            <a:off x="5003575" y="2395175"/>
            <a:ext cx="3866500" cy="1841190"/>
          </a:xfrm>
          <a:prstGeom prst="rect">
            <a:avLst/>
          </a:prstGeom>
          <a:noFill/>
          <a:ln>
            <a:noFill/>
          </a:ln>
        </p:spPr>
      </p:pic>
      <p:cxnSp>
        <p:nvCxnSpPr>
          <p:cNvPr id="364" name="Google Shape;364;p58"/>
          <p:cNvCxnSpPr/>
          <p:nvPr/>
        </p:nvCxnSpPr>
        <p:spPr>
          <a:xfrm>
            <a:off x="5907600" y="2183975"/>
            <a:ext cx="0" cy="367800"/>
          </a:xfrm>
          <a:prstGeom prst="straightConnector1">
            <a:avLst/>
          </a:prstGeom>
          <a:noFill/>
          <a:ln cap="flat" cmpd="sng" w="9525">
            <a:solidFill>
              <a:schemeClr val="dk2"/>
            </a:solidFill>
            <a:prstDash val="solid"/>
            <a:round/>
            <a:headEnd len="med" w="med" type="none"/>
            <a:tailEnd len="med" w="med" type="triangle"/>
          </a:ln>
        </p:spPr>
      </p:cxnSp>
      <p:cxnSp>
        <p:nvCxnSpPr>
          <p:cNvPr id="365" name="Google Shape;365;p58"/>
          <p:cNvCxnSpPr/>
          <p:nvPr/>
        </p:nvCxnSpPr>
        <p:spPr>
          <a:xfrm rot="10800000">
            <a:off x="7935900" y="2199675"/>
            <a:ext cx="0" cy="325500"/>
          </a:xfrm>
          <a:prstGeom prst="straightConnector1">
            <a:avLst/>
          </a:prstGeom>
          <a:noFill/>
          <a:ln cap="flat" cmpd="sng" w="9525">
            <a:solidFill>
              <a:schemeClr val="dk2"/>
            </a:solidFill>
            <a:prstDash val="solid"/>
            <a:round/>
            <a:headEnd len="med" w="med" type="none"/>
            <a:tailEnd len="med" w="med" type="triangle"/>
          </a:ln>
        </p:spPr>
      </p:cxnSp>
      <p:sp>
        <p:nvSpPr>
          <p:cNvPr id="366" name="Google Shape;366;p58"/>
          <p:cNvSpPr txBox="1"/>
          <p:nvPr/>
        </p:nvSpPr>
        <p:spPr>
          <a:xfrm>
            <a:off x="5214250" y="856900"/>
            <a:ext cx="125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Proxima Nova"/>
                <a:ea typeface="Proxima Nova"/>
                <a:cs typeface="Proxima Nova"/>
                <a:sym typeface="Proxima Nova"/>
              </a:rPr>
              <a:t>Encoder</a:t>
            </a:r>
            <a:endParaRPr b="1">
              <a:solidFill>
                <a:schemeClr val="dk2"/>
              </a:solidFill>
              <a:latin typeface="Proxima Nova"/>
              <a:ea typeface="Proxima Nova"/>
              <a:cs typeface="Proxima Nova"/>
              <a:sym typeface="Proxima Nova"/>
            </a:endParaRPr>
          </a:p>
        </p:txBody>
      </p:sp>
      <p:sp>
        <p:nvSpPr>
          <p:cNvPr id="367" name="Google Shape;367;p58"/>
          <p:cNvSpPr txBox="1"/>
          <p:nvPr/>
        </p:nvSpPr>
        <p:spPr>
          <a:xfrm>
            <a:off x="6126925" y="4131200"/>
            <a:ext cx="1768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Proxima Nova"/>
                <a:ea typeface="Proxima Nova"/>
                <a:cs typeface="Proxima Nova"/>
                <a:sym typeface="Proxima Nova"/>
              </a:rPr>
              <a:t>Processor</a:t>
            </a:r>
            <a:br>
              <a:rPr b="1" lang="en">
                <a:solidFill>
                  <a:schemeClr val="dk2"/>
                </a:solidFill>
                <a:latin typeface="Proxima Nova"/>
                <a:ea typeface="Proxima Nova"/>
                <a:cs typeface="Proxima Nova"/>
                <a:sym typeface="Proxima Nova"/>
              </a:rPr>
            </a:br>
            <a:r>
              <a:rPr lang="en" sz="900">
                <a:solidFill>
                  <a:schemeClr val="dk2"/>
                </a:solidFill>
                <a:latin typeface="Proxima Nova"/>
                <a:ea typeface="Proxima Nova"/>
                <a:cs typeface="Proxima Nova"/>
                <a:sym typeface="Proxima Nova"/>
              </a:rPr>
              <a:t>Here processing occurs n times</a:t>
            </a:r>
            <a:endParaRPr sz="900">
              <a:solidFill>
                <a:schemeClr val="dk2"/>
              </a:solidFill>
              <a:latin typeface="Proxima Nova"/>
              <a:ea typeface="Proxima Nova"/>
              <a:cs typeface="Proxima Nova"/>
              <a:sym typeface="Proxima Nova"/>
            </a:endParaRPr>
          </a:p>
        </p:txBody>
      </p:sp>
      <p:sp>
        <p:nvSpPr>
          <p:cNvPr id="368" name="Google Shape;368;p58"/>
          <p:cNvSpPr txBox="1"/>
          <p:nvPr/>
        </p:nvSpPr>
        <p:spPr>
          <a:xfrm>
            <a:off x="7209600" y="871050"/>
            <a:ext cx="125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latin typeface="Proxima Nova"/>
                <a:ea typeface="Proxima Nova"/>
                <a:cs typeface="Proxima Nova"/>
                <a:sym typeface="Proxima Nova"/>
              </a:rPr>
              <a:t>Decoder</a:t>
            </a:r>
            <a:endParaRPr b="1">
              <a:solidFill>
                <a:schemeClr val="dk2"/>
              </a:solidFill>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9"/>
          <p:cNvSpPr txBox="1"/>
          <p:nvPr>
            <p:ph idx="4294967295" type="title"/>
          </p:nvPr>
        </p:nvSpPr>
        <p:spPr>
          <a:xfrm>
            <a:off x="311700" y="709050"/>
            <a:ext cx="3990000" cy="37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TRAINING DATA</a:t>
            </a:r>
            <a:endParaRPr/>
          </a:p>
          <a:p>
            <a:pPr indent="0" lvl="0" marL="0" rtl="0" algn="l">
              <a:spcBef>
                <a:spcPts val="0"/>
              </a:spcBef>
              <a:spcAft>
                <a:spcPts val="0"/>
              </a:spcAft>
              <a:buNone/>
            </a:pPr>
            <a:r>
              <a:t/>
            </a:r>
            <a:endParaRPr sz="1800">
              <a:solidFill>
                <a:schemeClr val="accent3"/>
              </a:solidFill>
            </a:endParaRPr>
          </a:p>
          <a:p>
            <a:pPr indent="-342900" lvl="0" marL="457200" rtl="0" algn="l">
              <a:spcBef>
                <a:spcPts val="0"/>
              </a:spcBef>
              <a:spcAft>
                <a:spcPts val="0"/>
              </a:spcAft>
              <a:buClr>
                <a:schemeClr val="accent3"/>
              </a:buClr>
              <a:buSzPts val="1800"/>
              <a:buChar char="●"/>
            </a:pPr>
            <a:r>
              <a:rPr lang="en" sz="1800">
                <a:solidFill>
                  <a:schemeClr val="accent3"/>
                </a:solidFill>
              </a:rPr>
              <a:t>Two Files : </a:t>
            </a:r>
            <a:r>
              <a:rPr b="1" i="1" lang="en" sz="1800">
                <a:solidFill>
                  <a:schemeClr val="accent3"/>
                </a:solidFill>
              </a:rPr>
              <a:t>train.tfrecord</a:t>
            </a:r>
            <a:r>
              <a:rPr lang="en" sz="1800">
                <a:solidFill>
                  <a:schemeClr val="accent3"/>
                </a:solidFill>
              </a:rPr>
              <a:t> and </a:t>
            </a:r>
            <a:r>
              <a:rPr b="1" i="1" lang="en" sz="1800">
                <a:solidFill>
                  <a:schemeClr val="accent3"/>
                </a:solidFill>
              </a:rPr>
              <a:t>metadata.json</a:t>
            </a:r>
            <a:endParaRPr b="1" i="1" sz="1800">
              <a:solidFill>
                <a:schemeClr val="accent3"/>
              </a:solidFill>
            </a:endParaRPr>
          </a:p>
          <a:p>
            <a:pPr indent="-342900" lvl="0" marL="457200" rtl="0" algn="l">
              <a:lnSpc>
                <a:spcPct val="115000"/>
              </a:lnSpc>
              <a:spcBef>
                <a:spcPts val="0"/>
              </a:spcBef>
              <a:spcAft>
                <a:spcPts val="0"/>
              </a:spcAft>
              <a:buClr>
                <a:schemeClr val="accent3"/>
              </a:buClr>
              <a:buSzPts val="1800"/>
              <a:buChar char="●"/>
            </a:pPr>
            <a:r>
              <a:rPr b="1" i="1" lang="en" sz="1800">
                <a:solidFill>
                  <a:schemeClr val="accent3"/>
                </a:solidFill>
              </a:rPr>
              <a:t>Metadata.json</a:t>
            </a:r>
            <a:r>
              <a:rPr lang="en" sz="1800">
                <a:solidFill>
                  <a:schemeClr val="accent3"/>
                </a:solidFill>
              </a:rPr>
              <a:t> contains : information about boundaries, sequence length, connectivity radius, dimension(2D,3D), time interval (dt).</a:t>
            </a:r>
            <a:endParaRPr sz="1800">
              <a:solidFill>
                <a:schemeClr val="accent3"/>
              </a:solidFill>
            </a:endParaRPr>
          </a:p>
          <a:p>
            <a:pPr indent="-342900" lvl="0" marL="457200" rtl="0" algn="l">
              <a:lnSpc>
                <a:spcPct val="115000"/>
              </a:lnSpc>
              <a:spcBef>
                <a:spcPts val="0"/>
              </a:spcBef>
              <a:spcAft>
                <a:spcPts val="0"/>
              </a:spcAft>
              <a:buClr>
                <a:schemeClr val="accent3"/>
              </a:buClr>
              <a:buSzPts val="1800"/>
              <a:buChar char="●"/>
            </a:pPr>
            <a:r>
              <a:rPr b="1" i="1" lang="en" sz="1800">
                <a:solidFill>
                  <a:schemeClr val="accent3"/>
                </a:solidFill>
              </a:rPr>
              <a:t>train.tfrecord</a:t>
            </a:r>
            <a:r>
              <a:rPr lang="en" sz="1800">
                <a:solidFill>
                  <a:schemeClr val="accent3"/>
                </a:solidFill>
              </a:rPr>
              <a:t> : Contains samples with only information about the positions of the particles.</a:t>
            </a:r>
            <a:endParaRPr sz="1800">
              <a:solidFill>
                <a:schemeClr val="accent3"/>
              </a:solidFill>
            </a:endParaRPr>
          </a:p>
        </p:txBody>
      </p:sp>
      <p:pic>
        <p:nvPicPr>
          <p:cNvPr id="374" name="Google Shape;374;p59"/>
          <p:cNvPicPr preferRelativeResize="0"/>
          <p:nvPr/>
        </p:nvPicPr>
        <p:blipFill rotWithShape="1">
          <a:blip r:embed="rId3">
            <a:alphaModFix/>
          </a:blip>
          <a:srcRect b="0" l="0" r="37826" t="0"/>
          <a:stretch/>
        </p:blipFill>
        <p:spPr>
          <a:xfrm>
            <a:off x="4548455" y="0"/>
            <a:ext cx="459555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0"/>
          <p:cNvSpPr txBox="1"/>
          <p:nvPr>
            <p:ph type="title"/>
          </p:nvPr>
        </p:nvSpPr>
        <p:spPr>
          <a:xfrm>
            <a:off x="275375" y="459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GNS Architecture</a:t>
            </a:r>
            <a:endParaRPr/>
          </a:p>
        </p:txBody>
      </p:sp>
      <p:sp>
        <p:nvSpPr>
          <p:cNvPr id="380" name="Google Shape;380;p60"/>
          <p:cNvSpPr/>
          <p:nvPr/>
        </p:nvSpPr>
        <p:spPr>
          <a:xfrm>
            <a:off x="2882500" y="2035050"/>
            <a:ext cx="1330200" cy="10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Proxima Nova Semibold"/>
                <a:ea typeface="Proxima Nova Semibold"/>
                <a:cs typeface="Proxima Nova Semibold"/>
                <a:sym typeface="Proxima Nova Semibold"/>
              </a:rPr>
              <a:t>ENCODER</a:t>
            </a:r>
            <a:endParaRPr sz="1300">
              <a:latin typeface="Proxima Nova Semibold"/>
              <a:ea typeface="Proxima Nova Semibold"/>
              <a:cs typeface="Proxima Nova Semibold"/>
              <a:sym typeface="Proxima Nova Semibold"/>
            </a:endParaRPr>
          </a:p>
        </p:txBody>
      </p:sp>
      <p:sp>
        <p:nvSpPr>
          <p:cNvPr id="381" name="Google Shape;381;p60"/>
          <p:cNvSpPr/>
          <p:nvPr/>
        </p:nvSpPr>
        <p:spPr>
          <a:xfrm>
            <a:off x="922013" y="2019150"/>
            <a:ext cx="1330200" cy="10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Proxima Nova Semibold"/>
                <a:ea typeface="Proxima Nova Semibold"/>
                <a:cs typeface="Proxima Nova Semibold"/>
                <a:sym typeface="Proxima Nova Semibold"/>
              </a:rPr>
              <a:t>PREPROCESS</a:t>
            </a:r>
            <a:endParaRPr sz="1300">
              <a:latin typeface="Proxima Nova Semibold"/>
              <a:ea typeface="Proxima Nova Semibold"/>
              <a:cs typeface="Proxima Nova Semibold"/>
              <a:sym typeface="Proxima Nova Semibold"/>
            </a:endParaRPr>
          </a:p>
        </p:txBody>
      </p:sp>
      <p:sp>
        <p:nvSpPr>
          <p:cNvPr id="382" name="Google Shape;382;p60"/>
          <p:cNvSpPr/>
          <p:nvPr/>
        </p:nvSpPr>
        <p:spPr>
          <a:xfrm>
            <a:off x="4842988" y="2035050"/>
            <a:ext cx="1266900" cy="105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Proxima Nova Semibold"/>
                <a:ea typeface="Proxima Nova Semibold"/>
                <a:cs typeface="Proxima Nova Semibold"/>
                <a:sym typeface="Proxima Nova Semibold"/>
              </a:rPr>
              <a:t>PROCESSOR</a:t>
            </a:r>
            <a:endParaRPr sz="1300">
              <a:latin typeface="Proxima Nova Semibold"/>
              <a:ea typeface="Proxima Nova Semibold"/>
              <a:cs typeface="Proxima Nova Semibold"/>
              <a:sym typeface="Proxima Nova Semibold"/>
            </a:endParaRPr>
          </a:p>
        </p:txBody>
      </p:sp>
      <p:sp>
        <p:nvSpPr>
          <p:cNvPr id="383" name="Google Shape;383;p60"/>
          <p:cNvSpPr/>
          <p:nvPr/>
        </p:nvSpPr>
        <p:spPr>
          <a:xfrm>
            <a:off x="6866288" y="2035050"/>
            <a:ext cx="1355700" cy="105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Proxima Nova Semibold"/>
                <a:ea typeface="Proxima Nova Semibold"/>
                <a:cs typeface="Proxima Nova Semibold"/>
                <a:sym typeface="Proxima Nova Semibold"/>
              </a:rPr>
              <a:t>DECODER</a:t>
            </a:r>
            <a:endParaRPr sz="1300">
              <a:latin typeface="Proxima Nova Semibold"/>
              <a:ea typeface="Proxima Nova Semibold"/>
              <a:cs typeface="Proxima Nova Semibold"/>
              <a:sym typeface="Proxima Nova Semibold"/>
            </a:endParaRPr>
          </a:p>
        </p:txBody>
      </p:sp>
      <p:sp>
        <p:nvSpPr>
          <p:cNvPr id="384" name="Google Shape;384;p60"/>
          <p:cNvSpPr/>
          <p:nvPr/>
        </p:nvSpPr>
        <p:spPr>
          <a:xfrm>
            <a:off x="4390438" y="2470475"/>
            <a:ext cx="293700" cy="19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0"/>
          <p:cNvSpPr/>
          <p:nvPr/>
        </p:nvSpPr>
        <p:spPr>
          <a:xfrm>
            <a:off x="2420513" y="2465700"/>
            <a:ext cx="293700" cy="19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0"/>
          <p:cNvSpPr/>
          <p:nvPr/>
        </p:nvSpPr>
        <p:spPr>
          <a:xfrm>
            <a:off x="6322488" y="2465700"/>
            <a:ext cx="293700" cy="196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0"/>
          <p:cNvSpPr txBox="1"/>
          <p:nvPr/>
        </p:nvSpPr>
        <p:spPr>
          <a:xfrm>
            <a:off x="407550" y="3341000"/>
            <a:ext cx="832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State is processed in this sequence and final output from decoder is updated to the previous state.</a:t>
            </a:r>
            <a:endParaRPr>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1"/>
          <p:cNvSpPr txBox="1"/>
          <p:nvPr/>
        </p:nvSpPr>
        <p:spPr>
          <a:xfrm>
            <a:off x="3414950" y="1013675"/>
            <a:ext cx="47874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b="1" lang="en">
                <a:latin typeface="Proxima Nova"/>
                <a:ea typeface="Proxima Nova"/>
                <a:cs typeface="Proxima Nova"/>
                <a:sym typeface="Proxima Nova"/>
              </a:rPr>
              <a:t>Input representation</a:t>
            </a:r>
            <a:r>
              <a:rPr lang="en">
                <a:latin typeface="Proxima Nova"/>
                <a:ea typeface="Proxima Nova"/>
                <a:cs typeface="Proxima Nova"/>
                <a:sym typeface="Proxima Nova"/>
              </a:rPr>
              <a:t>:  </a:t>
            </a:r>
            <a:endParaRPr>
              <a:latin typeface="Proxima Nova"/>
              <a:ea typeface="Proxima Nova"/>
              <a:cs typeface="Proxima Nova"/>
              <a:sym typeface="Proxima Nova"/>
            </a:endParaRPr>
          </a:p>
        </p:txBody>
      </p:sp>
      <p:pic>
        <p:nvPicPr>
          <p:cNvPr id="393" name="Google Shape;393;p61"/>
          <p:cNvPicPr preferRelativeResize="0"/>
          <p:nvPr/>
        </p:nvPicPr>
        <p:blipFill>
          <a:blip r:embed="rId3">
            <a:alphaModFix/>
          </a:blip>
          <a:stretch>
            <a:fillRect/>
          </a:stretch>
        </p:blipFill>
        <p:spPr>
          <a:xfrm>
            <a:off x="3921424" y="1491174"/>
            <a:ext cx="4787400" cy="504764"/>
          </a:xfrm>
          <a:prstGeom prst="rect">
            <a:avLst/>
          </a:prstGeom>
          <a:noFill/>
          <a:ln>
            <a:noFill/>
          </a:ln>
        </p:spPr>
      </p:pic>
      <p:sp>
        <p:nvSpPr>
          <p:cNvPr id="394" name="Google Shape;394;p61"/>
          <p:cNvSpPr txBox="1"/>
          <p:nvPr/>
        </p:nvSpPr>
        <p:spPr>
          <a:xfrm>
            <a:off x="3908050" y="1997050"/>
            <a:ext cx="4932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roxima Nova"/>
                <a:ea typeface="Proxima Nova"/>
                <a:cs typeface="Proxima Nova"/>
                <a:sym typeface="Proxima Nova"/>
              </a:rPr>
              <a:t>Where k = Kth timestep, P = Position of particle X</a:t>
            </a:r>
            <a:r>
              <a:rPr baseline="-25000" lang="en" sz="1200">
                <a:latin typeface="Proxima Nova"/>
                <a:ea typeface="Proxima Nova"/>
                <a:cs typeface="Proxima Nova"/>
                <a:sym typeface="Proxima Nova"/>
              </a:rPr>
              <a:t>i </a:t>
            </a:r>
            <a:r>
              <a:rPr lang="en" sz="1200">
                <a:latin typeface="Proxima Nova"/>
                <a:ea typeface="Proxima Nova"/>
                <a:cs typeface="Proxima Nova"/>
                <a:sym typeface="Proxima Nova"/>
              </a:rPr>
              <a:t>, C = hyperparameter and f</a:t>
            </a:r>
            <a:r>
              <a:rPr baseline="-25000" lang="en" sz="1200">
                <a:latin typeface="Proxima Nova"/>
                <a:ea typeface="Proxima Nova"/>
                <a:cs typeface="Proxima Nova"/>
                <a:sym typeface="Proxima Nova"/>
              </a:rPr>
              <a:t>i</a:t>
            </a:r>
            <a:r>
              <a:rPr lang="en" sz="1200">
                <a:latin typeface="Proxima Nova"/>
                <a:ea typeface="Proxima Nova"/>
                <a:cs typeface="Proxima Nova"/>
                <a:sym typeface="Proxima Nova"/>
              </a:rPr>
              <a:t> = material properties. f</a:t>
            </a:r>
            <a:r>
              <a:rPr baseline="-25000" lang="en" sz="1200">
                <a:latin typeface="Proxima Nova"/>
                <a:ea typeface="Proxima Nova"/>
                <a:cs typeface="Proxima Nova"/>
                <a:sym typeface="Proxima Nova"/>
              </a:rPr>
              <a:t>i </a:t>
            </a:r>
            <a:r>
              <a:rPr lang="en" sz="1200">
                <a:latin typeface="Proxima Nova"/>
                <a:ea typeface="Proxima Nova"/>
                <a:cs typeface="Proxima Nova"/>
                <a:sym typeface="Proxima Nova"/>
              </a:rPr>
              <a:t>is a vector of size 16 with encoding of properties like (water, Goop, Sand, Boundary, gravity etc).</a:t>
            </a:r>
            <a:endParaRPr sz="1200">
              <a:latin typeface="Proxima Nova"/>
              <a:ea typeface="Proxima Nova"/>
              <a:cs typeface="Proxima Nova"/>
              <a:sym typeface="Proxima Nova"/>
            </a:endParaRPr>
          </a:p>
        </p:txBody>
      </p:sp>
      <p:sp>
        <p:nvSpPr>
          <p:cNvPr id="395" name="Google Shape;395;p61"/>
          <p:cNvSpPr txBox="1"/>
          <p:nvPr/>
        </p:nvSpPr>
        <p:spPr>
          <a:xfrm>
            <a:off x="3415900" y="2627350"/>
            <a:ext cx="49329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The velocity at Kth step at time t, is taken as the average of the current and C-1 previous velocities.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96" name="Google Shape;396;p61"/>
          <p:cNvSpPr txBox="1"/>
          <p:nvPr/>
        </p:nvSpPr>
        <p:spPr>
          <a:xfrm>
            <a:off x="3414950" y="3712475"/>
            <a:ext cx="4833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We use K-D tree algorithm to find the neighbours of the particle X</a:t>
            </a:r>
            <a:r>
              <a:rPr baseline="-25000" lang="en">
                <a:latin typeface="Proxima Nova"/>
                <a:ea typeface="Proxima Nova"/>
                <a:cs typeface="Proxima Nova"/>
                <a:sym typeface="Proxima Nova"/>
              </a:rPr>
              <a:t>i </a:t>
            </a:r>
            <a:r>
              <a:rPr lang="en">
                <a:latin typeface="Proxima Nova"/>
                <a:ea typeface="Proxima Nova"/>
                <a:cs typeface="Proxima Nova"/>
                <a:sym typeface="Proxima Nova"/>
              </a:rPr>
              <a:t> within the range of radius R and at most L particles.</a:t>
            </a:r>
            <a:endParaRPr>
              <a:latin typeface="Proxima Nova"/>
              <a:ea typeface="Proxima Nova"/>
              <a:cs typeface="Proxima Nova"/>
              <a:sym typeface="Proxima Nova"/>
            </a:endParaRPr>
          </a:p>
        </p:txBody>
      </p:sp>
      <p:pic>
        <p:nvPicPr>
          <p:cNvPr id="397" name="Google Shape;397;p61"/>
          <p:cNvPicPr preferRelativeResize="0"/>
          <p:nvPr/>
        </p:nvPicPr>
        <p:blipFill rotWithShape="1">
          <a:blip r:embed="rId3">
            <a:alphaModFix/>
          </a:blip>
          <a:srcRect b="0" l="0" r="50492" t="0"/>
          <a:stretch/>
        </p:blipFill>
        <p:spPr>
          <a:xfrm>
            <a:off x="4018150" y="3233450"/>
            <a:ext cx="2302751" cy="504775"/>
          </a:xfrm>
          <a:prstGeom prst="rect">
            <a:avLst/>
          </a:prstGeom>
          <a:noFill/>
          <a:ln cap="flat" cmpd="sng" w="9525">
            <a:solidFill>
              <a:srgbClr val="FFFFFF"/>
            </a:solidFill>
            <a:prstDash val="solid"/>
            <a:round/>
            <a:headEnd len="sm" w="sm" type="none"/>
            <a:tailEnd len="sm" w="sm" type="none"/>
          </a:ln>
        </p:spPr>
      </p:pic>
      <p:pic>
        <p:nvPicPr>
          <p:cNvPr id="398" name="Google Shape;398;p61"/>
          <p:cNvPicPr preferRelativeResize="0"/>
          <p:nvPr/>
        </p:nvPicPr>
        <p:blipFill rotWithShape="1">
          <a:blip r:embed="rId3">
            <a:alphaModFix/>
          </a:blip>
          <a:srcRect b="0" l="89631" r="0" t="0"/>
          <a:stretch/>
        </p:blipFill>
        <p:spPr>
          <a:xfrm>
            <a:off x="6320900" y="3191000"/>
            <a:ext cx="496374" cy="504775"/>
          </a:xfrm>
          <a:prstGeom prst="rect">
            <a:avLst/>
          </a:prstGeom>
          <a:noFill/>
          <a:ln>
            <a:noFill/>
          </a:ln>
        </p:spPr>
      </p:pic>
      <p:sp>
        <p:nvSpPr>
          <p:cNvPr id="399" name="Google Shape;399;p61"/>
          <p:cNvSpPr/>
          <p:nvPr/>
        </p:nvSpPr>
        <p:spPr>
          <a:xfrm>
            <a:off x="5717075" y="1491113"/>
            <a:ext cx="2506500" cy="504900"/>
          </a:xfrm>
          <a:prstGeom prst="rect">
            <a:avLst/>
          </a:prstGeom>
          <a:solidFill>
            <a:srgbClr val="FF0000">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400" name="Google Shape;400;p61"/>
          <p:cNvSpPr/>
          <p:nvPr/>
        </p:nvSpPr>
        <p:spPr>
          <a:xfrm>
            <a:off x="5789100" y="3233388"/>
            <a:ext cx="496500" cy="504900"/>
          </a:xfrm>
          <a:prstGeom prst="rect">
            <a:avLst/>
          </a:prstGeom>
          <a:solidFill>
            <a:srgbClr val="FF0000">
              <a:alpha val="519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401" name="Google Shape;401;p61"/>
          <p:cNvSpPr/>
          <p:nvPr/>
        </p:nvSpPr>
        <p:spPr>
          <a:xfrm>
            <a:off x="-14150" y="0"/>
            <a:ext cx="3028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1"/>
          <p:cNvSpPr txBox="1"/>
          <p:nvPr>
            <p:ph type="title"/>
          </p:nvPr>
        </p:nvSpPr>
        <p:spPr>
          <a:xfrm>
            <a:off x="275375" y="459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FLOW CHART </a:t>
            </a:r>
            <a:endParaRPr>
              <a:solidFill>
                <a:srgbClr val="FFFFFF"/>
              </a:solidFill>
            </a:endParaRPr>
          </a:p>
        </p:txBody>
      </p:sp>
      <p:sp>
        <p:nvSpPr>
          <p:cNvPr id="403" name="Google Shape;403;p61"/>
          <p:cNvSpPr/>
          <p:nvPr/>
        </p:nvSpPr>
        <p:spPr>
          <a:xfrm>
            <a:off x="880800" y="2043000"/>
            <a:ext cx="1266900" cy="105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Proxima Nova Semibold"/>
                <a:ea typeface="Proxima Nova Semibold"/>
                <a:cs typeface="Proxima Nova Semibold"/>
                <a:sym typeface="Proxima Nova Semibold"/>
              </a:rPr>
              <a:t>PREPROCESS</a:t>
            </a:r>
            <a:endParaRPr sz="1300">
              <a:latin typeface="Proxima Nova Semibold"/>
              <a:ea typeface="Proxima Nova Semibold"/>
              <a:cs typeface="Proxima Nova Semibold"/>
              <a:sym typeface="Proxima Nova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62"/>
          <p:cNvPicPr preferRelativeResize="0"/>
          <p:nvPr/>
        </p:nvPicPr>
        <p:blipFill>
          <a:blip r:embed="rId3">
            <a:alphaModFix/>
          </a:blip>
          <a:stretch>
            <a:fillRect/>
          </a:stretch>
        </p:blipFill>
        <p:spPr>
          <a:xfrm>
            <a:off x="3767975" y="141075"/>
            <a:ext cx="4520551" cy="4755599"/>
          </a:xfrm>
          <a:prstGeom prst="rect">
            <a:avLst/>
          </a:prstGeom>
          <a:noFill/>
          <a:ln>
            <a:noFill/>
          </a:ln>
        </p:spPr>
      </p:pic>
      <p:sp>
        <p:nvSpPr>
          <p:cNvPr id="409" name="Google Shape;409;p62"/>
          <p:cNvSpPr/>
          <p:nvPr/>
        </p:nvSpPr>
        <p:spPr>
          <a:xfrm>
            <a:off x="3766050" y="143325"/>
            <a:ext cx="4546500" cy="4769400"/>
          </a:xfrm>
          <a:prstGeom prst="rect">
            <a:avLst/>
          </a:prstGeom>
          <a:noFill/>
          <a:ln cap="flat" cmpd="sng" w="2857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2"/>
          <p:cNvSpPr/>
          <p:nvPr/>
        </p:nvSpPr>
        <p:spPr>
          <a:xfrm>
            <a:off x="-14150" y="0"/>
            <a:ext cx="3028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2"/>
          <p:cNvSpPr txBox="1"/>
          <p:nvPr>
            <p:ph type="title"/>
          </p:nvPr>
        </p:nvSpPr>
        <p:spPr>
          <a:xfrm>
            <a:off x="275375" y="459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FLOW CHART </a:t>
            </a:r>
            <a:endParaRPr>
              <a:solidFill>
                <a:srgbClr val="FFFFFF"/>
              </a:solidFill>
            </a:endParaRPr>
          </a:p>
        </p:txBody>
      </p:sp>
      <p:sp>
        <p:nvSpPr>
          <p:cNvPr id="412" name="Google Shape;412;p62"/>
          <p:cNvSpPr/>
          <p:nvPr/>
        </p:nvSpPr>
        <p:spPr>
          <a:xfrm>
            <a:off x="880800" y="2043000"/>
            <a:ext cx="1266900" cy="105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Proxima Nova Semibold"/>
                <a:ea typeface="Proxima Nova Semibold"/>
                <a:cs typeface="Proxima Nova Semibold"/>
                <a:sym typeface="Proxima Nova Semibold"/>
              </a:rPr>
              <a:t>ENCODER</a:t>
            </a:r>
            <a:endParaRPr sz="1300">
              <a:latin typeface="Proxima Nova Semibold"/>
              <a:ea typeface="Proxima Nova Semibold"/>
              <a:cs typeface="Proxima Nova Semibold"/>
              <a:sym typeface="Proxima Nova Semibold"/>
            </a:endParaRPr>
          </a:p>
        </p:txBody>
      </p:sp>
      <p:sp>
        <p:nvSpPr>
          <p:cNvPr id="413" name="Google Shape;413;p62"/>
          <p:cNvSpPr txBox="1"/>
          <p:nvPr/>
        </p:nvSpPr>
        <p:spPr>
          <a:xfrm>
            <a:off x="-65150" y="3327225"/>
            <a:ext cx="3130200" cy="158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rgbClr val="FFFFFF"/>
                </a:solidFill>
                <a:latin typeface="Proxima Nova"/>
                <a:ea typeface="Proxima Nova"/>
                <a:cs typeface="Proxima Nova"/>
                <a:sym typeface="Proxima Nova"/>
              </a:rPr>
              <a:t>If # particles = 500.</a:t>
            </a:r>
            <a:endParaRPr sz="13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300">
                <a:solidFill>
                  <a:srgbClr val="FFFFFF"/>
                </a:solidFill>
                <a:latin typeface="Proxima Nova"/>
                <a:ea typeface="Proxima Nova"/>
                <a:cs typeface="Proxima Nova"/>
                <a:sym typeface="Proxima Nova"/>
              </a:rPr>
              <a:t>Original size = </a:t>
            </a:r>
            <a:r>
              <a:rPr b="1" lang="en" sz="1300">
                <a:solidFill>
                  <a:srgbClr val="FFFFFF"/>
                </a:solidFill>
                <a:latin typeface="Proxima Nova"/>
                <a:ea typeface="Proxima Nova"/>
                <a:cs typeface="Proxima Nova"/>
                <a:sym typeface="Proxima Nova"/>
              </a:rPr>
              <a:t>500 X 500.</a:t>
            </a:r>
            <a:endParaRPr b="1" sz="13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13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300">
                <a:solidFill>
                  <a:srgbClr val="FFFFFF"/>
                </a:solidFill>
                <a:latin typeface="Proxima Nova"/>
                <a:ea typeface="Proxima Nova"/>
                <a:cs typeface="Proxima Nova"/>
                <a:sym typeface="Proxima Nova"/>
              </a:rPr>
              <a:t>Now, (for 9 neighbours)</a:t>
            </a:r>
            <a:endParaRPr sz="13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300">
                <a:solidFill>
                  <a:srgbClr val="FFFFFF"/>
                </a:solidFill>
                <a:latin typeface="Proxima Nova"/>
                <a:ea typeface="Proxima Nova"/>
                <a:cs typeface="Proxima Nova"/>
                <a:sym typeface="Proxima Nova"/>
              </a:rPr>
              <a:t>Size of graph for one particle = 10X10</a:t>
            </a:r>
            <a:endParaRPr sz="13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sz="1300">
                <a:solidFill>
                  <a:srgbClr val="FFFFFF"/>
                </a:solidFill>
                <a:latin typeface="Proxima Nova"/>
                <a:ea typeface="Proxima Nova"/>
                <a:cs typeface="Proxima Nova"/>
                <a:sym typeface="Proxima Nova"/>
              </a:rPr>
              <a:t>Total size of all graph = </a:t>
            </a:r>
            <a:r>
              <a:rPr b="1" lang="en" sz="1300">
                <a:solidFill>
                  <a:srgbClr val="FFFFFF"/>
                </a:solidFill>
                <a:latin typeface="Proxima Nova"/>
                <a:ea typeface="Proxima Nova"/>
                <a:cs typeface="Proxima Nova"/>
                <a:sym typeface="Proxima Nova"/>
              </a:rPr>
              <a:t>500 X 10 X10 </a:t>
            </a:r>
            <a:endParaRPr b="1" sz="13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300">
                <a:solidFill>
                  <a:srgbClr val="FFFFFF"/>
                </a:solidFill>
                <a:latin typeface="Proxima Nova"/>
                <a:ea typeface="Proxima Nova"/>
                <a:cs typeface="Proxima Nova"/>
                <a:sym typeface="Proxima Nova"/>
              </a:rPr>
              <a:t>Reducing the size by 80%</a:t>
            </a:r>
            <a:endParaRPr b="1" sz="1300">
              <a:solidFill>
                <a:srgbClr val="FFFFFF"/>
              </a:solidFill>
              <a:latin typeface="Proxima Nova"/>
              <a:ea typeface="Proxima Nova"/>
              <a:cs typeface="Proxima Nova"/>
              <a:sym typeface="Proxima Nov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63"/>
          <p:cNvPicPr preferRelativeResize="0"/>
          <p:nvPr/>
        </p:nvPicPr>
        <p:blipFill>
          <a:blip r:embed="rId3">
            <a:alphaModFix/>
          </a:blip>
          <a:stretch>
            <a:fillRect/>
          </a:stretch>
        </p:blipFill>
        <p:spPr>
          <a:xfrm>
            <a:off x="3751300" y="744725"/>
            <a:ext cx="4481134" cy="3654050"/>
          </a:xfrm>
          <a:prstGeom prst="rect">
            <a:avLst/>
          </a:prstGeom>
          <a:noFill/>
          <a:ln>
            <a:noFill/>
          </a:ln>
        </p:spPr>
      </p:pic>
      <p:sp>
        <p:nvSpPr>
          <p:cNvPr id="419" name="Google Shape;419;p63"/>
          <p:cNvSpPr/>
          <p:nvPr/>
        </p:nvSpPr>
        <p:spPr>
          <a:xfrm>
            <a:off x="3758100" y="716575"/>
            <a:ext cx="4506600" cy="3702300"/>
          </a:xfrm>
          <a:prstGeom prst="rect">
            <a:avLst/>
          </a:prstGeom>
          <a:no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3"/>
          <p:cNvSpPr/>
          <p:nvPr/>
        </p:nvSpPr>
        <p:spPr>
          <a:xfrm>
            <a:off x="-14150" y="0"/>
            <a:ext cx="3028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3"/>
          <p:cNvSpPr txBox="1"/>
          <p:nvPr>
            <p:ph type="title"/>
          </p:nvPr>
        </p:nvSpPr>
        <p:spPr>
          <a:xfrm>
            <a:off x="275375" y="459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FLOW CHART </a:t>
            </a:r>
            <a:endParaRPr>
              <a:solidFill>
                <a:srgbClr val="FFFFFF"/>
              </a:solidFill>
            </a:endParaRPr>
          </a:p>
        </p:txBody>
      </p:sp>
      <p:sp>
        <p:nvSpPr>
          <p:cNvPr id="422" name="Google Shape;422;p63"/>
          <p:cNvSpPr/>
          <p:nvPr/>
        </p:nvSpPr>
        <p:spPr>
          <a:xfrm>
            <a:off x="880800" y="2043000"/>
            <a:ext cx="1266900" cy="105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Proxima Nova Semibold"/>
                <a:ea typeface="Proxima Nova Semibold"/>
                <a:cs typeface="Proxima Nova Semibold"/>
                <a:sym typeface="Proxima Nova Semibold"/>
              </a:rPr>
              <a:t>PROCESSOR</a:t>
            </a:r>
            <a:endParaRPr sz="1300">
              <a:latin typeface="Proxima Nova Semibold"/>
              <a:ea typeface="Proxima Nova Semibold"/>
              <a:cs typeface="Proxima Nova Semibold"/>
              <a:sym typeface="Proxima Nova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Our Previous Experime</a:t>
            </a:r>
            <a:r>
              <a:rPr lang="en" sz="3600"/>
              <a:t>nt</a:t>
            </a:r>
            <a:r>
              <a:rPr lang="en" sz="3600"/>
              <a:t>: Generalization</a:t>
            </a:r>
            <a:endParaRPr sz="3600"/>
          </a:p>
        </p:txBody>
      </p:sp>
      <p:sp>
        <p:nvSpPr>
          <p:cNvPr id="133" name="Google Shape;133;p28"/>
          <p:cNvSpPr txBox="1"/>
          <p:nvPr>
            <p:ph idx="1" type="body"/>
          </p:nvPr>
        </p:nvSpPr>
        <p:spPr>
          <a:xfrm>
            <a:off x="311700" y="1396375"/>
            <a:ext cx="43245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We have been working in generalization of this model from last semester. </a:t>
            </a:r>
            <a:endParaRPr sz="2000"/>
          </a:p>
          <a:p>
            <a:pPr indent="0" lvl="0" marL="0" rtl="0" algn="l">
              <a:spcBef>
                <a:spcPts val="1600"/>
              </a:spcBef>
              <a:spcAft>
                <a:spcPts val="0"/>
              </a:spcAft>
              <a:buNone/>
            </a:pPr>
            <a:r>
              <a:rPr lang="en" sz="2000"/>
              <a:t>Last Sem, when trained for 2 different materials, model could not retain the learning of 1st material. </a:t>
            </a:r>
            <a:endParaRPr sz="2000"/>
          </a:p>
          <a:p>
            <a:pPr indent="0" lvl="0" marL="0" rtl="0" algn="l">
              <a:spcBef>
                <a:spcPts val="1600"/>
              </a:spcBef>
              <a:spcAft>
                <a:spcPts val="1600"/>
              </a:spcAft>
              <a:buNone/>
            </a:pPr>
            <a:r>
              <a:rPr lang="en" sz="2000"/>
              <a:t>Example given here was trained on goop and then on sand dataset.</a:t>
            </a:r>
            <a:endParaRPr sz="2000"/>
          </a:p>
        </p:txBody>
      </p:sp>
      <p:pic>
        <p:nvPicPr>
          <p:cNvPr id="134" name="Google Shape;134;p28"/>
          <p:cNvPicPr preferRelativeResize="0"/>
          <p:nvPr/>
        </p:nvPicPr>
        <p:blipFill>
          <a:blip r:embed="rId3">
            <a:alphaModFix/>
          </a:blip>
          <a:stretch>
            <a:fillRect/>
          </a:stretch>
        </p:blipFill>
        <p:spPr>
          <a:xfrm>
            <a:off x="4572000" y="1355247"/>
            <a:ext cx="4150025" cy="1657175"/>
          </a:xfrm>
          <a:prstGeom prst="rect">
            <a:avLst/>
          </a:prstGeom>
          <a:noFill/>
          <a:ln>
            <a:noFill/>
          </a:ln>
        </p:spPr>
      </p:pic>
      <p:pic>
        <p:nvPicPr>
          <p:cNvPr id="135" name="Google Shape;135;p28"/>
          <p:cNvPicPr preferRelativeResize="0"/>
          <p:nvPr/>
        </p:nvPicPr>
        <p:blipFill>
          <a:blip r:embed="rId4">
            <a:alphaModFix/>
          </a:blip>
          <a:stretch>
            <a:fillRect/>
          </a:stretch>
        </p:blipFill>
        <p:spPr>
          <a:xfrm>
            <a:off x="4572000" y="3075147"/>
            <a:ext cx="4150025" cy="1732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4"/>
          <p:cNvSpPr/>
          <p:nvPr/>
        </p:nvSpPr>
        <p:spPr>
          <a:xfrm>
            <a:off x="-14150" y="0"/>
            <a:ext cx="30282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4"/>
          <p:cNvSpPr txBox="1"/>
          <p:nvPr>
            <p:ph type="title"/>
          </p:nvPr>
        </p:nvSpPr>
        <p:spPr>
          <a:xfrm>
            <a:off x="275375" y="459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FLOW CHART </a:t>
            </a:r>
            <a:endParaRPr>
              <a:solidFill>
                <a:srgbClr val="FFFFFF"/>
              </a:solidFill>
            </a:endParaRPr>
          </a:p>
        </p:txBody>
      </p:sp>
      <p:sp>
        <p:nvSpPr>
          <p:cNvPr id="429" name="Google Shape;429;p64"/>
          <p:cNvSpPr/>
          <p:nvPr/>
        </p:nvSpPr>
        <p:spPr>
          <a:xfrm>
            <a:off x="880800" y="2043000"/>
            <a:ext cx="1266900" cy="105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Proxima Nova Semibold"/>
                <a:ea typeface="Proxima Nova Semibold"/>
                <a:cs typeface="Proxima Nova Semibold"/>
                <a:sym typeface="Proxima Nova Semibold"/>
              </a:rPr>
              <a:t>DECODER</a:t>
            </a:r>
            <a:endParaRPr sz="1300">
              <a:latin typeface="Proxima Nova Semibold"/>
              <a:ea typeface="Proxima Nova Semibold"/>
              <a:cs typeface="Proxima Nova Semibold"/>
              <a:sym typeface="Proxima Nova Semibold"/>
            </a:endParaRPr>
          </a:p>
        </p:txBody>
      </p:sp>
      <p:pic>
        <p:nvPicPr>
          <p:cNvPr id="430" name="Google Shape;430;p64"/>
          <p:cNvPicPr preferRelativeResize="0"/>
          <p:nvPr/>
        </p:nvPicPr>
        <p:blipFill>
          <a:blip r:embed="rId3">
            <a:alphaModFix/>
          </a:blip>
          <a:stretch>
            <a:fillRect/>
          </a:stretch>
        </p:blipFill>
        <p:spPr>
          <a:xfrm>
            <a:off x="3612825" y="238125"/>
            <a:ext cx="4903650" cy="44377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65"/>
          <p:cNvPicPr preferRelativeResize="0"/>
          <p:nvPr/>
        </p:nvPicPr>
        <p:blipFill>
          <a:blip r:embed="rId3">
            <a:alphaModFix/>
          </a:blip>
          <a:stretch>
            <a:fillRect/>
          </a:stretch>
        </p:blipFill>
        <p:spPr>
          <a:xfrm rot="5400000">
            <a:off x="1559950" y="431687"/>
            <a:ext cx="1928750" cy="4647176"/>
          </a:xfrm>
          <a:prstGeom prst="rect">
            <a:avLst/>
          </a:prstGeom>
          <a:noFill/>
          <a:ln cap="flat" cmpd="sng" w="38100">
            <a:solidFill>
              <a:srgbClr val="F3F3F3"/>
            </a:solidFill>
            <a:prstDash val="solid"/>
            <a:round/>
            <a:headEnd len="sm" w="sm" type="none"/>
            <a:tailEnd len="sm" w="sm" type="none"/>
          </a:ln>
        </p:spPr>
      </p:pic>
      <p:sp>
        <p:nvSpPr>
          <p:cNvPr id="436" name="Google Shape;436;p65"/>
          <p:cNvSpPr/>
          <p:nvPr/>
        </p:nvSpPr>
        <p:spPr>
          <a:xfrm>
            <a:off x="3582950" y="2677000"/>
            <a:ext cx="407400" cy="439500"/>
          </a:xfrm>
          <a:prstGeom prst="rect">
            <a:avLst/>
          </a:prstGeom>
          <a:solidFill>
            <a:srgbClr val="FF0000">
              <a:alpha val="51959"/>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7" name="Google Shape;437;p65"/>
          <p:cNvPicPr preferRelativeResize="0"/>
          <p:nvPr/>
        </p:nvPicPr>
        <p:blipFill>
          <a:blip r:embed="rId4">
            <a:alphaModFix/>
          </a:blip>
          <a:stretch>
            <a:fillRect/>
          </a:stretch>
        </p:blipFill>
        <p:spPr>
          <a:xfrm>
            <a:off x="5042700" y="1881950"/>
            <a:ext cx="3753274" cy="1680175"/>
          </a:xfrm>
          <a:prstGeom prst="rect">
            <a:avLst/>
          </a:prstGeom>
          <a:noFill/>
          <a:ln cap="flat" cmpd="sng" w="38100">
            <a:solidFill>
              <a:srgbClr val="F3F3F3"/>
            </a:solidFill>
            <a:prstDash val="solid"/>
            <a:round/>
            <a:headEnd len="sm" w="sm" type="none"/>
            <a:tailEnd len="sm" w="sm" type="none"/>
          </a:ln>
        </p:spPr>
      </p:pic>
      <p:sp>
        <p:nvSpPr>
          <p:cNvPr id="438" name="Google Shape;438;p65"/>
          <p:cNvSpPr txBox="1"/>
          <p:nvPr>
            <p:ph type="title"/>
          </p:nvPr>
        </p:nvSpPr>
        <p:spPr>
          <a:xfrm>
            <a:off x="275375" y="459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Update Mechanism &amp; Loss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Our 1st Experiment: Generalization </a:t>
            </a:r>
            <a:r>
              <a:rPr lang="en" sz="1200"/>
              <a:t>(One Model for ALL)</a:t>
            </a:r>
            <a:endParaRPr sz="1200"/>
          </a:p>
        </p:txBody>
      </p:sp>
      <p:pic>
        <p:nvPicPr>
          <p:cNvPr id="141" name="Google Shape;141;p29"/>
          <p:cNvPicPr preferRelativeResize="0"/>
          <p:nvPr/>
        </p:nvPicPr>
        <p:blipFill>
          <a:blip r:embed="rId3">
            <a:alphaModFix/>
          </a:blip>
          <a:stretch>
            <a:fillRect/>
          </a:stretch>
        </p:blipFill>
        <p:spPr>
          <a:xfrm>
            <a:off x="4320900" y="1633750"/>
            <a:ext cx="4511400" cy="2255700"/>
          </a:xfrm>
          <a:prstGeom prst="rect">
            <a:avLst/>
          </a:prstGeom>
          <a:noFill/>
          <a:ln>
            <a:noFill/>
          </a:ln>
        </p:spPr>
      </p:pic>
      <p:sp>
        <p:nvSpPr>
          <p:cNvPr id="142" name="Google Shape;142;p29"/>
          <p:cNvSpPr txBox="1"/>
          <p:nvPr/>
        </p:nvSpPr>
        <p:spPr>
          <a:xfrm>
            <a:off x="1012500" y="3893262"/>
            <a:ext cx="70470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latin typeface="Proxima Nova"/>
                <a:ea typeface="Proxima Nova"/>
                <a:cs typeface="Proxima Nova"/>
                <a:sym typeface="Proxima Nova"/>
              </a:rPr>
              <a:t>    Goop-Water Example 						Goop Example</a:t>
            </a:r>
            <a:endParaRPr>
              <a:latin typeface="Proxima Nova"/>
              <a:ea typeface="Proxima Nova"/>
              <a:cs typeface="Proxima Nova"/>
              <a:sym typeface="Proxima Nova"/>
            </a:endParaRPr>
          </a:p>
        </p:txBody>
      </p:sp>
      <p:pic>
        <p:nvPicPr>
          <p:cNvPr id="143" name="Google Shape;143;p29"/>
          <p:cNvPicPr preferRelativeResize="0"/>
          <p:nvPr/>
        </p:nvPicPr>
        <p:blipFill>
          <a:blip r:embed="rId4">
            <a:alphaModFix/>
          </a:blip>
          <a:stretch>
            <a:fillRect/>
          </a:stretch>
        </p:blipFill>
        <p:spPr>
          <a:xfrm>
            <a:off x="73425" y="1633750"/>
            <a:ext cx="4677150" cy="223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Our 1st Experiment: Generalization </a:t>
            </a:r>
            <a:r>
              <a:rPr lang="en" sz="1200"/>
              <a:t>(One Model for ALL)</a:t>
            </a:r>
            <a:endParaRPr sz="3600"/>
          </a:p>
        </p:txBody>
      </p:sp>
      <p:sp>
        <p:nvSpPr>
          <p:cNvPr id="149" name="Google Shape;149;p30"/>
          <p:cNvSpPr txBox="1"/>
          <p:nvPr/>
        </p:nvSpPr>
        <p:spPr>
          <a:xfrm>
            <a:off x="1573448" y="2911376"/>
            <a:ext cx="5674200" cy="4002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latin typeface="Proxima Nova"/>
                <a:ea typeface="Proxima Nova"/>
                <a:cs typeface="Proxima Nova"/>
                <a:sym typeface="Proxima Nova"/>
              </a:rPr>
              <a:t>Sand-Water Example 		        		     Water Example</a:t>
            </a:r>
            <a:endParaRPr>
              <a:latin typeface="Proxima Nova"/>
              <a:ea typeface="Proxima Nova"/>
              <a:cs typeface="Proxima Nova"/>
              <a:sym typeface="Proxima Nova"/>
            </a:endParaRPr>
          </a:p>
        </p:txBody>
      </p:sp>
      <p:pic>
        <p:nvPicPr>
          <p:cNvPr id="150" name="Google Shape;150;p30"/>
          <p:cNvPicPr preferRelativeResize="0"/>
          <p:nvPr/>
        </p:nvPicPr>
        <p:blipFill>
          <a:blip r:embed="rId3">
            <a:alphaModFix/>
          </a:blip>
          <a:stretch>
            <a:fillRect/>
          </a:stretch>
        </p:blipFill>
        <p:spPr>
          <a:xfrm>
            <a:off x="4426799" y="1370650"/>
            <a:ext cx="3308550" cy="1492600"/>
          </a:xfrm>
          <a:prstGeom prst="rect">
            <a:avLst/>
          </a:prstGeom>
          <a:noFill/>
          <a:ln>
            <a:noFill/>
          </a:ln>
        </p:spPr>
      </p:pic>
      <p:sp>
        <p:nvSpPr>
          <p:cNvPr id="151" name="Google Shape;151;p30"/>
          <p:cNvSpPr txBox="1"/>
          <p:nvPr/>
        </p:nvSpPr>
        <p:spPr>
          <a:xfrm>
            <a:off x="528450" y="3359700"/>
            <a:ext cx="808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Proxima Nova"/>
                <a:ea typeface="Proxima Nova"/>
                <a:cs typeface="Proxima Nova"/>
                <a:sym typeface="Proxima Nova"/>
              </a:rPr>
              <a:t>Learnings from the experiment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52" name="Google Shape;152;p30"/>
          <p:cNvPicPr preferRelativeResize="0"/>
          <p:nvPr/>
        </p:nvPicPr>
        <p:blipFill>
          <a:blip r:embed="rId4">
            <a:alphaModFix/>
          </a:blip>
          <a:stretch>
            <a:fillRect/>
          </a:stretch>
        </p:blipFill>
        <p:spPr>
          <a:xfrm>
            <a:off x="1330624" y="1370650"/>
            <a:ext cx="3241370" cy="1492600"/>
          </a:xfrm>
          <a:prstGeom prst="rect">
            <a:avLst/>
          </a:prstGeom>
          <a:noFill/>
          <a:ln>
            <a:noFill/>
          </a:ln>
        </p:spPr>
      </p:pic>
      <p:sp>
        <p:nvSpPr>
          <p:cNvPr id="153" name="Google Shape;153;p30"/>
          <p:cNvSpPr txBox="1"/>
          <p:nvPr/>
        </p:nvSpPr>
        <p:spPr>
          <a:xfrm>
            <a:off x="560350" y="3759025"/>
            <a:ext cx="77004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The model was able to generalise.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The model was able to learn the interaction between the different types of particles.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The </a:t>
            </a:r>
            <a:r>
              <a:rPr lang="en">
                <a:latin typeface="Proxima Nova"/>
                <a:ea typeface="Proxima Nova"/>
                <a:cs typeface="Proxima Nova"/>
                <a:sym typeface="Proxima Nova"/>
              </a:rPr>
              <a:t>model was able to learn the properties of materials like density, viscosity etc. </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t>Our 2nd Task: Generating &amp; Preprocessing  Dataset (A Challenging Task)</a:t>
            </a:r>
            <a:endParaRPr sz="3300"/>
          </a:p>
        </p:txBody>
      </p:sp>
      <p:sp>
        <p:nvSpPr>
          <p:cNvPr id="159" name="Google Shape;159;p31"/>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To move towards training our model on real world datasets, our next step was to create our own dataset.</a:t>
            </a:r>
            <a:endParaRPr sz="1700"/>
          </a:p>
          <a:p>
            <a:pPr indent="0" lvl="0" marL="0" rtl="0" algn="l">
              <a:spcBef>
                <a:spcPts val="1600"/>
              </a:spcBef>
              <a:spcAft>
                <a:spcPts val="0"/>
              </a:spcAft>
              <a:buNone/>
            </a:pPr>
            <a:r>
              <a:rPr lang="en" sz="1700"/>
              <a:t>Understanding of structure would help us in using the same model for </a:t>
            </a:r>
            <a:r>
              <a:rPr b="1" lang="en" sz="1700"/>
              <a:t>real world data simulation</a:t>
            </a:r>
            <a:r>
              <a:rPr lang="en" sz="1700"/>
              <a:t> as well as </a:t>
            </a:r>
            <a:r>
              <a:rPr b="1" lang="en" sz="1700"/>
              <a:t>modifying</a:t>
            </a:r>
            <a:r>
              <a:rPr b="1" lang="en" sz="1700"/>
              <a:t> the given dataset</a:t>
            </a:r>
            <a:r>
              <a:rPr lang="en" sz="1700"/>
              <a:t>.</a:t>
            </a:r>
            <a:endParaRPr sz="1700"/>
          </a:p>
          <a:p>
            <a:pPr indent="0" lvl="0" marL="0" rtl="0" algn="l">
              <a:spcBef>
                <a:spcPts val="1600"/>
              </a:spcBef>
              <a:spcAft>
                <a:spcPts val="0"/>
              </a:spcAft>
              <a:buNone/>
            </a:pPr>
            <a:r>
              <a:rPr lang="en" sz="1700">
                <a:solidFill>
                  <a:srgbClr val="666666"/>
                </a:solidFill>
              </a:rPr>
              <a:t>So far the data available to us was in tfrecords format. Our task was to understand how the data was encoded into tfrecords.</a:t>
            </a:r>
            <a:endParaRPr sz="1700">
              <a:solidFill>
                <a:srgbClr val="666666"/>
              </a:solidFill>
            </a:endParaRPr>
          </a:p>
          <a:p>
            <a:pPr indent="0" lvl="0" marL="0" rtl="0" algn="l">
              <a:spcBef>
                <a:spcPts val="1200"/>
              </a:spcBef>
              <a:spcAft>
                <a:spcPts val="1600"/>
              </a:spcAft>
              <a:buNone/>
            </a:pPr>
            <a:r>
              <a:rPr lang="en" sz="1700"/>
              <a:t>The paper doesn’t mention anything about data generation. So we had to do reverse engineering to figure how the data was preprocessed before converting into tfrecords.</a:t>
            </a:r>
            <a:endParaRPr sz="1700">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2"/>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Our 2nd Task: </a:t>
            </a:r>
            <a:r>
              <a:rPr lang="en" sz="3300"/>
              <a:t>Generating &amp; Preprocessing  Dataset </a:t>
            </a:r>
            <a:endParaRPr sz="3400"/>
          </a:p>
        </p:txBody>
      </p:sp>
      <p:sp>
        <p:nvSpPr>
          <p:cNvPr id="165" name="Google Shape;165;p32"/>
          <p:cNvSpPr txBox="1"/>
          <p:nvPr>
            <p:ph idx="1" type="body"/>
          </p:nvPr>
        </p:nvSpPr>
        <p:spPr>
          <a:xfrm>
            <a:off x="311700" y="1582075"/>
            <a:ext cx="3520500" cy="317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666666"/>
                </a:solidFill>
              </a:rPr>
              <a:t>The decoding could not be done </a:t>
            </a:r>
            <a:r>
              <a:rPr lang="en" sz="1900">
                <a:solidFill>
                  <a:srgbClr val="666666"/>
                </a:solidFill>
              </a:rPr>
              <a:t>until</a:t>
            </a:r>
            <a:r>
              <a:rPr lang="en" sz="1900">
                <a:solidFill>
                  <a:srgbClr val="666666"/>
                </a:solidFill>
              </a:rPr>
              <a:t> the F</a:t>
            </a:r>
            <a:r>
              <a:rPr lang="en" sz="1900">
                <a:solidFill>
                  <a:srgbClr val="666666"/>
                </a:solidFill>
              </a:rPr>
              <a:t>eature</a:t>
            </a:r>
            <a:r>
              <a:rPr lang="en" sz="1900">
                <a:solidFill>
                  <a:srgbClr val="666666"/>
                </a:solidFill>
              </a:rPr>
              <a:t> </a:t>
            </a:r>
            <a:r>
              <a:rPr lang="en" sz="1900">
                <a:solidFill>
                  <a:srgbClr val="666666"/>
                </a:solidFill>
              </a:rPr>
              <a:t>Description</a:t>
            </a:r>
            <a:r>
              <a:rPr lang="en" sz="1900">
                <a:solidFill>
                  <a:srgbClr val="666666"/>
                </a:solidFill>
              </a:rPr>
              <a:t> of the dataset was identified. </a:t>
            </a:r>
            <a:endParaRPr sz="1900">
              <a:solidFill>
                <a:srgbClr val="666666"/>
              </a:solidFill>
            </a:endParaRPr>
          </a:p>
          <a:p>
            <a:pPr indent="0" lvl="0" marL="0" rtl="0" algn="l">
              <a:spcBef>
                <a:spcPts val="1200"/>
              </a:spcBef>
              <a:spcAft>
                <a:spcPts val="0"/>
              </a:spcAft>
              <a:buNone/>
            </a:pPr>
            <a:r>
              <a:rPr lang="en" sz="1900">
                <a:solidFill>
                  <a:srgbClr val="666666"/>
                </a:solidFill>
              </a:rPr>
              <a:t>We were able to identify the feature </a:t>
            </a:r>
            <a:r>
              <a:rPr lang="en" sz="1900">
                <a:solidFill>
                  <a:srgbClr val="666666"/>
                </a:solidFill>
              </a:rPr>
              <a:t>description</a:t>
            </a:r>
            <a:r>
              <a:rPr lang="en" sz="1900">
                <a:solidFill>
                  <a:srgbClr val="666666"/>
                </a:solidFill>
              </a:rPr>
              <a:t> </a:t>
            </a:r>
            <a:r>
              <a:rPr lang="en" sz="1900">
                <a:solidFill>
                  <a:srgbClr val="666666"/>
                </a:solidFill>
              </a:rPr>
              <a:t>from the rollout &amp; training script.</a:t>
            </a:r>
            <a:endParaRPr sz="1900">
              <a:solidFill>
                <a:srgbClr val="666666"/>
              </a:solidFill>
            </a:endParaRPr>
          </a:p>
          <a:p>
            <a:pPr indent="0" lvl="0" marL="0" rtl="0" algn="l">
              <a:spcBef>
                <a:spcPts val="1200"/>
              </a:spcBef>
              <a:spcAft>
                <a:spcPts val="1200"/>
              </a:spcAft>
              <a:buNone/>
            </a:pPr>
            <a:r>
              <a:t/>
            </a:r>
            <a:endParaRPr sz="1900">
              <a:solidFill>
                <a:srgbClr val="666666"/>
              </a:solidFill>
            </a:endParaRPr>
          </a:p>
        </p:txBody>
      </p:sp>
      <p:pic>
        <p:nvPicPr>
          <p:cNvPr id="166" name="Google Shape;166;p32"/>
          <p:cNvPicPr preferRelativeResize="0"/>
          <p:nvPr/>
        </p:nvPicPr>
        <p:blipFill>
          <a:blip r:embed="rId3">
            <a:alphaModFix/>
          </a:blip>
          <a:stretch>
            <a:fillRect/>
          </a:stretch>
        </p:blipFill>
        <p:spPr>
          <a:xfrm>
            <a:off x="3832253" y="1243975"/>
            <a:ext cx="5162639" cy="3782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Our 2nd Task: Structure of Dataset</a:t>
            </a:r>
            <a:endParaRPr sz="3400"/>
          </a:p>
        </p:txBody>
      </p:sp>
      <p:pic>
        <p:nvPicPr>
          <p:cNvPr id="172" name="Google Shape;172;p33"/>
          <p:cNvPicPr preferRelativeResize="0"/>
          <p:nvPr/>
        </p:nvPicPr>
        <p:blipFill>
          <a:blip r:embed="rId3">
            <a:alphaModFix/>
          </a:blip>
          <a:stretch>
            <a:fillRect/>
          </a:stretch>
        </p:blipFill>
        <p:spPr>
          <a:xfrm>
            <a:off x="1528087" y="1188225"/>
            <a:ext cx="6087826" cy="3123450"/>
          </a:xfrm>
          <a:prstGeom prst="rect">
            <a:avLst/>
          </a:prstGeom>
          <a:noFill/>
          <a:ln>
            <a:noFill/>
          </a:ln>
        </p:spPr>
      </p:pic>
      <p:sp>
        <p:nvSpPr>
          <p:cNvPr id="173" name="Google Shape;173;p33"/>
          <p:cNvSpPr txBox="1"/>
          <p:nvPr/>
        </p:nvSpPr>
        <p:spPr>
          <a:xfrm>
            <a:off x="1462950" y="4450325"/>
            <a:ext cx="621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Once the Feature </a:t>
            </a:r>
            <a:r>
              <a:rPr lang="en">
                <a:latin typeface="Proxima Nova"/>
                <a:ea typeface="Proxima Nova"/>
                <a:cs typeface="Proxima Nova"/>
                <a:sym typeface="Proxima Nova"/>
              </a:rPr>
              <a:t>Description</a:t>
            </a:r>
            <a:r>
              <a:rPr lang="en">
                <a:latin typeface="Proxima Nova"/>
                <a:ea typeface="Proxima Nova"/>
                <a:cs typeface="Proxima Nova"/>
                <a:sym typeface="Proxima Nova"/>
              </a:rPr>
              <a:t> was identified. We are all done with preprocessing steps.</a:t>
            </a:r>
            <a:endParaRPr>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